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sldIdLst>
    <p:sldId id="257" r:id="rId2"/>
    <p:sldId id="258" r:id="rId3"/>
    <p:sldId id="266" r:id="rId4"/>
    <p:sldId id="267" r:id="rId5"/>
    <p:sldId id="259" r:id="rId6"/>
    <p:sldId id="260" r:id="rId7"/>
    <p:sldId id="274" r:id="rId8"/>
    <p:sldId id="275" r:id="rId9"/>
    <p:sldId id="276" r:id="rId10"/>
    <p:sldId id="277" r:id="rId11"/>
    <p:sldId id="278" r:id="rId12"/>
    <p:sldId id="280" r:id="rId13"/>
    <p:sldId id="281" r:id="rId14"/>
    <p:sldId id="261" r:id="rId15"/>
    <p:sldId id="324" r:id="rId16"/>
    <p:sldId id="282" r:id="rId17"/>
    <p:sldId id="283" r:id="rId18"/>
    <p:sldId id="325" r:id="rId19"/>
    <p:sldId id="284" r:id="rId20"/>
    <p:sldId id="285" r:id="rId21"/>
    <p:sldId id="262" r:id="rId22"/>
    <p:sldId id="312" r:id="rId23"/>
    <p:sldId id="286" r:id="rId24"/>
    <p:sldId id="287" r:id="rId25"/>
    <p:sldId id="288" r:id="rId26"/>
    <p:sldId id="289" r:id="rId27"/>
    <p:sldId id="326" r:id="rId28"/>
    <p:sldId id="328" r:id="rId29"/>
    <p:sldId id="329" r:id="rId30"/>
    <p:sldId id="327" r:id="rId31"/>
    <p:sldId id="291" r:id="rId32"/>
    <p:sldId id="292" r:id="rId33"/>
    <p:sldId id="293" r:id="rId34"/>
    <p:sldId id="314" r:id="rId35"/>
    <p:sldId id="315" r:id="rId36"/>
    <p:sldId id="316" r:id="rId37"/>
    <p:sldId id="317" r:id="rId38"/>
    <p:sldId id="263" r:id="rId39"/>
    <p:sldId id="294" r:id="rId40"/>
    <p:sldId id="323" r:id="rId41"/>
    <p:sldId id="318" r:id="rId42"/>
    <p:sldId id="319" r:id="rId43"/>
    <p:sldId id="320" r:id="rId44"/>
    <p:sldId id="330" r:id="rId45"/>
    <p:sldId id="331" r:id="rId46"/>
    <p:sldId id="296" r:id="rId47"/>
    <p:sldId id="297" r:id="rId48"/>
    <p:sldId id="298" r:id="rId49"/>
    <p:sldId id="264" r:id="rId50"/>
    <p:sldId id="268" r:id="rId51"/>
    <p:sldId id="269" r:id="rId52"/>
    <p:sldId id="270" r:id="rId53"/>
    <p:sldId id="271" r:id="rId54"/>
    <p:sldId id="306" r:id="rId55"/>
    <p:sldId id="307" r:id="rId56"/>
    <p:sldId id="308" r:id="rId57"/>
    <p:sldId id="309" r:id="rId58"/>
    <p:sldId id="305" r:id="rId59"/>
    <p:sldId id="273" r:id="rId60"/>
    <p:sldId id="310" r:id="rId61"/>
    <p:sldId id="311" r:id="rId62"/>
    <p:sldId id="299" r:id="rId63"/>
    <p:sldId id="303" r:id="rId64"/>
    <p:sldId id="304" r:id="rId65"/>
    <p:sldId id="321" r:id="rId66"/>
    <p:sldId id="322" r:id="rId67"/>
    <p:sldId id="300" r:id="rId68"/>
    <p:sldId id="301" r:id="rId69"/>
  </p:sldIdLst>
  <p:sldSz cx="9144000" cy="6858000" type="screen4x3"/>
  <p:notesSz cx="6858000" cy="9144000"/>
  <p:defaultTextStyle>
    <a:lvl1pPr marL="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1pPr>
    <a:lvl2pPr marL="4572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2pPr>
    <a:lvl3pPr marL="9144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3pPr>
    <a:lvl4pPr marL="13716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4pPr>
    <a:lvl5pPr marL="18288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5pPr>
    <a:lvl6pPr marL="22860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6pPr>
    <a:lvl7pPr marL="27432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7pPr>
    <a:lvl8pPr marL="32004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8pPr>
    <a:lvl9pPr marL="36576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pr="smNativeData" xmlns:p14="http://schemas.microsoft.com/office/powerpoint/2010/main" xmlns="" dt="1584105762" val="974" revOS="4"/>
      <pr:smFileRevision xmlns:pr="smNativeData" xmlns:p14="http://schemas.microsoft.com/office/powerpoint/2010/main" xmlns="" dt="1584105762" val="101"/>
      <pr:guideOptions xmlns:pr="smNativeData" xmlns:p14="http://schemas.microsoft.com/office/powerpoint/2010/main" xmlns="" dt="1584105762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 showGuides="1"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" d="100"/>
        <a:sy n="17" d="100"/>
      </p:scale>
      <p:origin x="0" y="0"/>
    </p:cViewPr>
  </p:sorterViewPr>
  <p:notesViewPr>
    <p:cSldViewPr snapToObjects="1" showGuides="1">
      <p:cViewPr>
        <p:scale>
          <a:sx n="60" d="100"/>
          <a:sy n="60" d="100"/>
        </p:scale>
        <p:origin x="2611" y="210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>
    <p:bg>
      <p:bgPr>
        <a:blipFill>
          <a:blip r:embed="rId3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Placehold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BAAAPg0AABc0AACiFQAAEAAAACYAAAAIAAAAAZAAAP//wQE="/>
              </a:ext>
            </a:extLst>
          </p:cNvSpPr>
          <p:nvPr>
            <p:ph type="ctrTitle"/>
          </p:nvPr>
        </p:nvSpPr>
        <p:spPr>
          <a:xfrm>
            <a:off x="717550" y="2152650"/>
            <a:ext cx="7750175" cy="136398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</a:lstStyle>
          <a:p>
            <a:r>
              <a:t>Clique para editar o estilo do título mestre</a:t>
            </a:r>
          </a:p>
        </p:txBody>
      </p:sp>
      <p:sp>
        <p:nvSpPr>
          <p:cNvPr id="3" name="SubtitlePlacehold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DE2w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kCAAA1xcAAK0vAADgIgAAEAAAACYAAAAIAAAAAZAAAP//wQE="/>
              </a:ext>
            </a:extLst>
          </p:cNvSpPr>
          <p:nvPr>
            <p:ph type="subTitle" idx="1"/>
          </p:nvPr>
        </p:nvSpPr>
        <p:spPr>
          <a:xfrm>
            <a:off x="1363980" y="3875405"/>
            <a:ext cx="6386195" cy="1793875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7620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1430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5240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r>
              <a:t>Clique para editar o estilo do subtítulo mestre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k2X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ZiYAAKgRAAB/KQAAEAAAACYAAAAIAAAAABAAAP//wQE="/>
              </a:ext>
            </a:extLst>
          </p:cNvSpPr>
          <p:nvPr>
            <p:ph type="dt" idx="2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fld id="{3AB7EBDB-95D7-E21D-990F-6348A5416F36}" type="datetime1">
              <a:t>13/03/2020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c133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+FAAAZiYAAMEjAAB/KQAAEAAAACYAAAAIAAAAABAAAP//wQE="/>
              </a:ext>
            </a:extLst>
          </p:cNvSpPr>
          <p:nvPr>
            <p:ph type="ftr" idx="3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r>
              <a:t>{Fußzeile}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Aw2w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JgAAZiYAAGk1AAB/KQAAEAAAACYAAAAIAAAAABAAAP//wQE="/>
              </a:ext>
            </a:extLst>
          </p:cNvSpPr>
          <p:nvPr>
            <p:ph type="sldNum" idx="4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fld id="{3AB7B661-2FD7-E240-990F-D915F8416F8C}" type="slidenum">
              <a:t>‹nº›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66qc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QEAAGk1AADU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Clique para editar o estilo do título mestre</a:t>
            </a:r>
          </a:p>
        </p:txBody>
      </p:sp>
      <p:sp>
        <p:nvSpPr>
          <p:cNvPr id="3" name="Text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0zy5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tQkAAGk1AACFJQAAEAAAACYAAAAIAAAAAhAAAAAAAAA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ÁreaDataHor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f9v7o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AB7E38E-C0D7-E215-990F-3640AD416F63}" type="datetime1">
              <a:t>13/03/2020</a:t>
            </a:fld>
            <a:endParaRPr/>
          </a:p>
        </p:txBody>
      </p:sp>
      <p:sp>
        <p:nvSpPr>
          <p:cNvPr id="5" name="ÁreaRodapé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7r3+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{Fußzeile}</a:t>
            </a:r>
          </a:p>
        </p:txBody>
      </p:sp>
      <p:sp>
        <p:nvSpPr>
          <p:cNvPr id="6" name="ÁreaNúmer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Mf8fd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AB7BEB3-FDD7-E248-990F-0B1DF0416F5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17r3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IKAAAsAEAAHA1AACwJQAAEAAAACYAAAAIAAAAgxAAAAAAAAA="/>
              </a:ext>
            </a:extLst>
          </p:cNvSpPr>
          <p:nvPr>
            <p:ph type="title"/>
          </p:nvPr>
        </p:nvSpPr>
        <p:spPr>
          <a:xfrm>
            <a:off x="6629400" y="274320"/>
            <a:ext cx="2057400" cy="585216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r>
              <a:t>Clique para editar o estilo do título mestre</a:t>
            </a:r>
          </a:p>
        </p:txBody>
      </p:sp>
      <p:sp>
        <p:nvSpPr>
          <p:cNvPr id="3" name="Text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8A2P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AEAANgnAACwJQAAEAAAACYAAAAIAAAAAxAAAAAAAAA="/>
              </a:ext>
            </a:extLst>
          </p:cNvSpPr>
          <p:nvPr>
            <p:ph idx="1"/>
          </p:nvPr>
        </p:nvSpPr>
        <p:spPr>
          <a:xfrm>
            <a:off x="457200" y="274320"/>
            <a:ext cx="6019800" cy="585216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ÁreaDataHor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Qf4f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AB7AF66-28D7-E259-990F-DE0CE1416F8B}" type="datetime1">
              <a:t>13/03/2020</a:t>
            </a:fld>
            <a:endParaRPr/>
          </a:p>
        </p:txBody>
      </p:sp>
      <p:sp>
        <p:nvSpPr>
          <p:cNvPr id="5" name="ÁreaRodapé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LHEPr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{Fußzeile}</a:t>
            </a:r>
          </a:p>
        </p:txBody>
      </p:sp>
      <p:sp>
        <p:nvSpPr>
          <p:cNvPr id="6" name="ÁreaNúmer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f4f7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AB793DE-90D7-E265-990F-6630DD416F3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QEAAGk1AADU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Clique para editar o estilo do título mestre</a:t>
            </a:r>
          </a:p>
        </p:txBody>
      </p:sp>
      <p:sp>
        <p:nvSpPr>
          <p:cNvPr id="3" name="Text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CUNQ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tQkAAGk1AACFJQAAEAAAACYAAAAIAAAAAAAAAAAAAAA="/>
              </a:ext>
            </a:extLst>
          </p:cNvSpPr>
          <p:nvPr>
            <p:ph idx="1"/>
          </p:nvPr>
        </p:nvSpPr>
        <p:spPr/>
        <p:txBody>
          <a:bodyPr/>
          <a:lstStyle/>
          <a:p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ÁreaDataHor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AB7D141-0FD7-E227-990F-F9729F416FAC}" type="datetime1">
              <a:t>13/03/2020</a:t>
            </a:fld>
            <a:endParaRPr/>
          </a:p>
        </p:txBody>
      </p:sp>
      <p:sp>
        <p:nvSpPr>
          <p:cNvPr id="5" name="ÁreaRodapé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SPSg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{Fußzeile}</a:t>
            </a:r>
          </a:p>
        </p:txBody>
      </p:sp>
      <p:sp>
        <p:nvSpPr>
          <p:cNvPr id="6" name="ÁreaNúmer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yTNQ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AB7C595-DBD7-E233-990F-2D668B416F78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yBAAAHBsAAEI0AAB9IwAAEAAAACYAAAAIAAAAgRAAAAAAAAA="/>
              </a:ext>
            </a:extLst>
          </p:cNvSpPr>
          <p:nvPr>
            <p:ph type="title"/>
          </p:nvPr>
        </p:nvSpPr>
        <p:spPr>
          <a:xfrm>
            <a:off x="722630" y="4406900"/>
            <a:ext cx="7772400" cy="136207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r>
              <a:t>Clique para editar o estilo do título mestre</a:t>
            </a:r>
          </a:p>
        </p:txBody>
      </p:sp>
      <p:sp>
        <p:nvSpPr>
          <p:cNvPr id="3" name="Text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Dk33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yBAAA4REAAEI0AAAcGwAAEAAAACYAAAAIAAAAgRAAAAAAAAA="/>
              </a:ext>
            </a:extLst>
          </p:cNvSpPr>
          <p:nvPr>
            <p:ph idx="1"/>
          </p:nvPr>
        </p:nvSpPr>
        <p:spPr>
          <a:xfrm>
            <a:off x="722630" y="2906395"/>
            <a:ext cx="7772400" cy="150050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r>
              <a:t>Clique para editar os estilos de texto mestres</a:t>
            </a:r>
          </a:p>
        </p:txBody>
      </p:sp>
      <p:sp>
        <p:nvSpPr>
          <p:cNvPr id="4" name="ÁreaDataHor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wFw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AB7A98D-C3D7-E25F-990F-350AE7416F60}" type="datetime1">
              <a:t>13/03/2020</a:t>
            </a:fld>
            <a:endParaRPr/>
          </a:p>
        </p:txBody>
      </p:sp>
      <p:sp>
        <p:nvSpPr>
          <p:cNvPr id="5" name="ÁreaRodapé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X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{Fußzeile}</a:t>
            </a:r>
          </a:p>
        </p:txBody>
      </p:sp>
      <p:sp>
        <p:nvSpPr>
          <p:cNvPr id="6" name="ÁreaNúmer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395X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AB7D439-77D7-E222-990F-81779A416FD4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ítulo e 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xnVS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QEAAGk1AADU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Clique para editar o estilo do título mestre</a:t>
            </a:r>
          </a:p>
        </p:txBody>
      </p:sp>
      <p:sp>
        <p:nvSpPr>
          <p:cNvPr id="3" name="TextoDoSlide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JtTn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KgbAACwJQAAEAAAACYAAAAIAAAAAQAAAAAAAAA="/>
              </a:ext>
            </a:extLst>
          </p:cNvSpPr>
          <p:nvPr>
            <p:ph idx="1"/>
          </p:nvPr>
        </p:nvSpPr>
        <p:spPr>
          <a:xfrm>
            <a:off x="457200" y="1600200"/>
            <a:ext cx="4038600" cy="4526280"/>
          </a:xfrm>
        </p:spPr>
        <p:txBody>
          <a:bodyPr/>
          <a:lstStyle/>
          <a:p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Text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YHAAA2AkAAHA1AACwJQAAEAAAACYAAAAIAAAAAQAAAAAAAAA="/>
              </a:ext>
            </a:extLst>
          </p:cNvSpPr>
          <p:nvPr>
            <p:ph idx="2"/>
          </p:nvPr>
        </p:nvSpPr>
        <p:spPr>
          <a:xfrm>
            <a:off x="4648200" y="1600200"/>
            <a:ext cx="4038600" cy="4526280"/>
          </a:xfrm>
        </p:spPr>
        <p:txBody>
          <a:bodyPr/>
          <a:lstStyle/>
          <a:p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5" name="ÁreaDataHor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jR+A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AB7E852-1CD7-E21E-990F-EA4BA6416FBF}" type="datetime1">
              <a:t>13/03/2020</a:t>
            </a:fld>
            <a:endParaRPr/>
          </a:p>
        </p:txBody>
      </p:sp>
      <p:sp>
        <p:nvSpPr>
          <p:cNvPr id="6" name="ÁreaRodapé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{Fußzeile}</a:t>
            </a:r>
          </a:p>
        </p:txBody>
      </p:sp>
      <p:sp>
        <p:nvSpPr>
          <p:cNvPr id="7" name="ÁreaNúmer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w27w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AB7FCD6-98D7-E20A-990F-6E5FB2416F3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QEAAGk1AADU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Clique para editar o estilo do título mestre</a:t>
            </a:r>
          </a:p>
        </p:txBody>
      </p:sp>
      <p:sp>
        <p:nvSpPr>
          <p:cNvPr id="3" name="TextoDoSlide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wZ+d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cQkAAKobAABhDQAAEAAAACYAAAAIAAAAgRAAAAAAAAA="/>
              </a:ext>
            </a:extLst>
          </p:cNvSpPr>
          <p:nvPr>
            <p:ph idx="1"/>
          </p:nvPr>
        </p:nvSpPr>
        <p:spPr>
          <a:xfrm>
            <a:off x="457200" y="1534795"/>
            <a:ext cx="4039870" cy="64008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r>
              <a:t>Clique para editar os estilos de texto mestres</a:t>
            </a:r>
          </a:p>
        </p:txBody>
      </p:sp>
      <p:sp>
        <p:nvSpPr>
          <p:cNvPr id="4" name="Text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YcX9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YQ0AAKobAACwJQAAEAAAACYAAAAIAAAAAQAAAAAAAAA="/>
              </a:ext>
            </a:extLst>
          </p:cNvSpPr>
          <p:nvPr>
            <p:ph idx="2"/>
          </p:nvPr>
        </p:nvSpPr>
        <p:spPr>
          <a:xfrm>
            <a:off x="457200" y="2174875"/>
            <a:ext cx="4039870" cy="3951605"/>
          </a:xfrm>
        </p:spPr>
        <p:txBody>
          <a:bodyPr/>
          <a:lstStyle/>
          <a:p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5" name="TextoDoSlide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IMfitY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HAAAcQkAAHA1AABhDQAAEAAAACYAAAAIAAAAgRAAAAAAAAA="/>
              </a:ext>
            </a:extLst>
          </p:cNvSpPr>
          <p:nvPr>
            <p:ph idx="3"/>
          </p:nvPr>
        </p:nvSpPr>
        <p:spPr>
          <a:xfrm>
            <a:off x="4646930" y="1534795"/>
            <a:ext cx="4039870" cy="64008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r>
              <a:t>Clique para editar os estilos de texto mestres</a:t>
            </a:r>
          </a:p>
        </p:txBody>
      </p:sp>
      <p:sp>
        <p:nvSpPr>
          <p:cNvPr id="6" name="TextoDoSlide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HAAAYQ0AAHA1AACwJQAAEAAAACYAAAAIAAAAAQAAAAAAAAA="/>
              </a:ext>
            </a:extLst>
          </p:cNvSpPr>
          <p:nvPr>
            <p:ph idx="4"/>
          </p:nvPr>
        </p:nvSpPr>
        <p:spPr>
          <a:xfrm>
            <a:off x="4646930" y="2174875"/>
            <a:ext cx="4039870" cy="3951605"/>
          </a:xfrm>
        </p:spPr>
        <p:txBody>
          <a:bodyPr/>
          <a:lstStyle/>
          <a:p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7" name="ÁreaDataHor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AB7FA0E-40D7-E20C-990F-B659B4416FE3}" type="datetime1">
              <a:t>13/03/2020</a:t>
            </a:fld>
            <a:endParaRPr/>
          </a:p>
        </p:txBody>
      </p:sp>
      <p:sp>
        <p:nvSpPr>
          <p:cNvPr id="8" name="ÁreaRodapé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{Fußzeile}</a:t>
            </a:r>
          </a:p>
        </p:txBody>
      </p:sp>
      <p:sp>
        <p:nvSpPr>
          <p:cNvPr id="9" name="ÁreaNúmer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45m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AB7D747-09D7-E221-990F-FF7499416FA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zeNQ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QEAAGk1AADU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Clique para editar o estilo do título mestre</a:t>
            </a:r>
          </a:p>
        </p:txBody>
      </p:sp>
      <p:sp>
        <p:nvSpPr>
          <p:cNvPr id="3" name="ÁreaDataHor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DpNQ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AB7CC8E-C0D7-E23A-990F-366F82416F63}" type="datetime1">
              <a:t>13/03/2020</a:t>
            </a:fld>
            <a:endParaRPr/>
          </a:p>
        </p:txBody>
      </p:sp>
      <p:sp>
        <p:nvSpPr>
          <p:cNvPr id="4" name="ÁreaRodapé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XQ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{Fußzeile}</a:t>
            </a:r>
          </a:p>
        </p:txBody>
      </p:sp>
      <p:sp>
        <p:nvSpPr>
          <p:cNvPr id="5" name="ÁreaNúmer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iFV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AB7F7F4-BAD7-E201-990F-4C54B9416F19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ÁreaDataHor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I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AB7BB4B-05D7-E24D-990F-F318F5416FA6}" type="datetime1">
              <a:t>13/03/2020</a:t>
            </a:fld>
            <a:endParaRPr/>
          </a:p>
        </p:txBody>
      </p:sp>
      <p:sp>
        <p:nvSpPr>
          <p:cNvPr id="3" name="ÁreaRodapé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{Fußzeile}</a:t>
            </a:r>
          </a:p>
        </p:txBody>
      </p:sp>
      <p:sp>
        <p:nvSpPr>
          <p:cNvPr id="4" name="ÁreaNúmer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T///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AB7B8EB-A5D7-E24E-990F-531BF6416F0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rgEAAFIVAADUCAAAEAAAACYAAAAIAAAAgRAAAAAAAAA="/>
              </a:ext>
            </a:extLst>
          </p:cNvSpPr>
          <p:nvPr>
            <p:ph type="title"/>
          </p:nvPr>
        </p:nvSpPr>
        <p:spPr>
          <a:xfrm>
            <a:off x="457200" y="273050"/>
            <a:ext cx="3008630" cy="11620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r>
              <a:t>Clique para editar o estilo do título mestre</a:t>
            </a:r>
          </a:p>
        </p:txBody>
      </p:sp>
      <p:sp>
        <p:nvSpPr>
          <p:cNvPr id="3" name="TextoDoSlide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+FQAArgEAAHA1AACwJQAAEAAAACYAAAAIAAAAAQAAAAAAAAA=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/>
          <a:p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Text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DGSX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1AgAAFIVAACwJQAAEAAAACYAAAAIAAAAAQAAAAAAAAA="/>
              </a:ext>
            </a:extLst>
          </p:cNvSpPr>
          <p:nvPr>
            <p:ph idx="2"/>
          </p:nvPr>
        </p:nvSpPr>
        <p:spPr>
          <a:xfrm>
            <a:off x="457200" y="1435100"/>
            <a:ext cx="3008630" cy="4691380"/>
          </a:xfrm>
        </p:spPr>
        <p:txBody>
          <a:bodyPr/>
          <a:lstStyle/>
          <a:p>
            <a:r>
              <a:t>Clique para editar os estilos de texto mestres</a:t>
            </a:r>
          </a:p>
        </p:txBody>
      </p:sp>
      <p:sp>
        <p:nvSpPr>
          <p:cNvPr id="5" name="ÁreaDataHor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AB7A5CC-82D7-E253-990F-7406EB416F21}" type="datetime1">
              <a:t>13/03/2020</a:t>
            </a:fld>
            <a:endParaRPr/>
          </a:p>
        </p:txBody>
      </p:sp>
      <p:sp>
        <p:nvSpPr>
          <p:cNvPr id="6" name="ÁreaRodapé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{Fußzeile}</a:t>
            </a:r>
          </a:p>
        </p:txBody>
      </p:sp>
      <p:sp>
        <p:nvSpPr>
          <p:cNvPr id="7" name="ÁreaNúmer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Rkhl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AB7F8C7-89D7-E20E-990F-7F5BB6416F2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ylNQ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GCwAAiB0AAMYsAAAEIQAAEAAAACYAAAAIAAAAgRAAAAAAAAA="/>
              </a:ext>
            </a:extLst>
          </p:cNvSpPr>
          <p:nvPr>
            <p:ph type="title"/>
          </p:nvPr>
        </p:nvSpPr>
        <p:spPr>
          <a:xfrm>
            <a:off x="1791970" y="4800600"/>
            <a:ext cx="5486400" cy="5664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r>
              <a:t>Clique para editar o estilo do título mestre</a:t>
            </a:r>
          </a:p>
        </p:txBody>
      </p:sp>
      <p:sp>
        <p:nvSpPr>
          <p:cNvPr id="3" name="TextoDoSlide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Qnzg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GCwAAxgMAAMYsAAAWHQAAEAAAACYAAAAIAAAAAQAAAAAAAAA="/>
              </a:ext>
            </a:extLst>
          </p:cNvSpPr>
          <p:nvPr>
            <p:ph idx="1"/>
          </p:nvPr>
        </p:nvSpPr>
        <p:spPr>
          <a:xfrm>
            <a:off x="1791970" y="613410"/>
            <a:ext cx="5486400" cy="4114800"/>
          </a:xfrm>
        </p:spPr>
        <p:txBody>
          <a:bodyPr/>
          <a:lstStyle/>
          <a:p>
            <a:r>
              <a:t>Clique para editar os estilos de texto mestres</a:t>
            </a:r>
          </a:p>
        </p:txBody>
      </p:sp>
      <p:sp>
        <p:nvSpPr>
          <p:cNvPr id="4" name="TextoD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GCwAABCEAAMYsAAD4JQAAEAAAACYAAAAIAAAAAQAAAAAAAAA="/>
              </a:ext>
            </a:extLst>
          </p:cNvSpPr>
          <p:nvPr>
            <p:ph idx="2"/>
          </p:nvPr>
        </p:nvSpPr>
        <p:spPr>
          <a:xfrm>
            <a:off x="1791970" y="5367020"/>
            <a:ext cx="5486400" cy="805180"/>
          </a:xfrm>
        </p:spPr>
        <p:txBody>
          <a:bodyPr/>
          <a:lstStyle/>
          <a:p>
            <a:r>
              <a:t>Clique para editar os estilos de texto mestres</a:t>
            </a:r>
          </a:p>
        </p:txBody>
      </p:sp>
      <p:sp>
        <p:nvSpPr>
          <p:cNvPr id="5" name="ÁreaDataHor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g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AB7F5B8-F6D7-E203-990F-0056BB416F55}" type="datetime1">
              <a:t>13/03/2020</a:t>
            </a:fld>
            <a:endParaRPr/>
          </a:p>
        </p:txBody>
      </p:sp>
      <p:sp>
        <p:nvSpPr>
          <p:cNvPr id="6" name="ÁreaRodapé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0txz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{Fußzeile}</a:t>
            </a:r>
          </a:p>
        </p:txBody>
      </p:sp>
      <p:sp>
        <p:nvSpPr>
          <p:cNvPr id="7" name="ÁreaNúmeroSlid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1v9c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AB781F8-B6D7-E277-990F-4022CF416F1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lue dots">
    <p:bg>
      <p:bgPr>
        <a:blipFill>
          <a:blip r:embed="rId13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ZiYAAKgRAAB/KQAAEAAAACYAAAAIAAAAg58AAP//wQE="/>
              </a:ext>
            </a:extLst>
          </p:cNvSpPr>
          <p:nvPr>
            <p:ph type="dt" sz="quarter"/>
          </p:nvPr>
        </p:nvSpPr>
        <p:spPr>
          <a:xfrm>
            <a:off x="430530" y="6242050"/>
            <a:ext cx="2439670" cy="5035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AB7F42B-65D7-E202-990F-9357BA416FC6}" type="datetime1">
              <a:t>13/03/2020</a:t>
            </a:fld>
            <a:endParaRPr/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+FAAAZiYAAMEjAAB/KQAAEAAAACYAAAAIAAAAg58AAP//wQE="/>
              </a:ext>
            </a:extLst>
          </p:cNvSpPr>
          <p:nvPr>
            <p:ph type="ftr" sz="quarter" idx="1"/>
          </p:nvPr>
        </p:nvSpPr>
        <p:spPr>
          <a:xfrm>
            <a:off x="3371850" y="6242050"/>
            <a:ext cx="2440305" cy="5035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JgAAZiYAAGk1AAB/KQAAEAAAACYAAAAIAAAAg58AAP//wQE="/>
              </a:ext>
            </a:extLst>
          </p:cNvSpPr>
          <p:nvPr>
            <p:ph type="sldNum" sz="quarter" idx="2"/>
          </p:nvPr>
        </p:nvSpPr>
        <p:spPr>
          <a:xfrm>
            <a:off x="6242050" y="6242050"/>
            <a:ext cx="2440305" cy="5035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AB79764-2AD7-E261-990F-DC34D9416F89}" type="slidenum">
              <a:t>‹nº›</a:t>
            </a:fld>
            <a:endParaRPr/>
          </a:p>
        </p:txBody>
      </p:sp>
      <p:sp>
        <p:nvSpPr>
          <p:cNvPr id="5" name="TitlePlacehold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QEAAGk1AADUCAAAEAAAACYAAAAIAAAAgx8AAP//wQE="/>
              </a:ext>
            </a:extLst>
          </p:cNvSpPr>
          <p:nvPr>
            <p:ph type="title" idx="3"/>
          </p:nvPr>
        </p:nvSpPr>
        <p:spPr>
          <a:xfrm>
            <a:off x="430530" y="287655"/>
            <a:ext cx="8251825" cy="11474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r>
              <a:t>Clique para editar o estilo do título mestre</a:t>
            </a:r>
          </a:p>
        </p:txBody>
      </p:sp>
      <p:sp>
        <p:nvSpPr>
          <p:cNvPr id="6" name="TextPlacehold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tQkAAGk1AACFJQAAEAAAACYAAAAIAAAAgx8AAP//wQE="/>
              </a:ext>
            </a:extLst>
          </p:cNvSpPr>
          <p:nvPr>
            <p:ph type="body" idx="4"/>
          </p:nvPr>
        </p:nvSpPr>
        <p:spPr>
          <a:xfrm>
            <a:off x="430530" y="1577975"/>
            <a:ext cx="8251825" cy="4521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spc="0" baseline="0">
          <a:solidFill>
            <a:schemeClr val="tx2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457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914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371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18288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2860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743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200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657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titleStyle>
    <p:bodyStyle>
      <a:lvl1pPr marL="2857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619125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95250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133350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171450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  <a:lvl6pPr marL="22860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743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200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657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h/Xg8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BqBAAA4QAAABY0AABxBwAAEAAAACYAAAAIAAAA//////////8="/>
              </a:ext>
            </a:extLst>
          </p:cNvSpPr>
          <p:nvPr/>
        </p:nvSpPr>
        <p:spPr>
          <a:xfrm>
            <a:off x="717550" y="142875"/>
            <a:ext cx="774954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sz="6400">
                <a:solidFill>
                  <a:srgbClr val="000000"/>
                </a:solidFill>
              </a:defRPr>
            </a:pPr>
            <a:r>
              <a:t>ECTOPLASMA</a:t>
            </a: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Q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YQ8AAJQIAABJJwAAKy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499995" y="1394460"/>
            <a:ext cx="3886200" cy="51352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0bmpl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+gAAAPoAAAAgHAAARCc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158750"/>
            <a:ext cx="4413250" cy="62242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D/3/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xx4AAOIAAABLNgAASSc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003165" y="143510"/>
            <a:ext cx="3822700" cy="62426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BAEEADAAAABAAAACIMG1e+EEiPxy1TuiBG8W/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fBoAAOIAAACHNgAAui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143510"/>
            <a:ext cx="4558665" cy="6477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n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2wAAAP0DAACaGQAA2CY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648335"/>
            <a:ext cx="4022725" cy="566610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5fX18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AAAAAUwEAAEA4AABcDAAAEAAAACYAAAAIAAAA//////////8="/>
              </a:ext>
            </a:extLst>
          </p:cNvSpPr>
          <p:nvPr/>
        </p:nvSpPr>
        <p:spPr>
          <a:xfrm>
            <a:off x="0" y="215265"/>
            <a:ext cx="9144000" cy="1793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lvl="1">
              <a:buFont typeface="Wingdings" pitchFamily="2" charset="2"/>
              <a:buChar char=""/>
              <a:defRPr>
                <a:solidFill>
                  <a:srgbClr val="000000"/>
                </a:solidFill>
              </a:defRPr>
            </a:pPr>
            <a:r>
              <a:rPr dirty="0"/>
              <a:t> </a:t>
            </a:r>
            <a:r>
              <a:rPr sz="2000" dirty="0">
                <a:latin typeface="Verdana" pitchFamily="2" charset="0"/>
                <a:ea typeface="Verdana" pitchFamily="2" charset="0"/>
                <a:cs typeface="Verdana" pitchFamily="2" charset="0"/>
              </a:rPr>
              <a:t>ALFRED RUSSEL WALLACE (</a:t>
            </a:r>
            <a:r>
              <a:rPr sz="2000" dirty="0" smtClean="0">
                <a:latin typeface="Verdana" pitchFamily="2" charset="0"/>
                <a:ea typeface="Verdana" pitchFamily="2" charset="0"/>
                <a:cs typeface="Verdana" pitchFamily="2" charset="0"/>
              </a:rPr>
              <a:t>18</a:t>
            </a:r>
            <a:r>
              <a:rPr lang="pt-BR" sz="2000" dirty="0" smtClean="0">
                <a:latin typeface="Verdana" pitchFamily="2" charset="0"/>
                <a:ea typeface="Verdana" pitchFamily="2" charset="0"/>
                <a:cs typeface="Verdana" pitchFamily="2" charset="0"/>
              </a:rPr>
              <a:t>2</a:t>
            </a:r>
            <a:r>
              <a:rPr sz="2000" dirty="0" smtClean="0">
                <a:latin typeface="Verdana" pitchFamily="2" charset="0"/>
                <a:ea typeface="Verdana" pitchFamily="2" charset="0"/>
                <a:cs typeface="Verdana" pitchFamily="2" charset="0"/>
              </a:rPr>
              <a:t>3-1913</a:t>
            </a:r>
            <a:r>
              <a:rPr sz="2000" dirty="0">
                <a:latin typeface="Verdana" pitchFamily="2" charset="0"/>
                <a:ea typeface="Verdana" pitchFamily="2" charset="0"/>
                <a:cs typeface="Verdana" pitchFamily="2" charset="0"/>
              </a:rPr>
              <a:t>)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sz="2000" dirty="0">
              <a:latin typeface="Verdana" pitchFamily="2" charset="0"/>
              <a:ea typeface="Verdana" pitchFamily="2" charset="0"/>
              <a:cs typeface="Verdana" pitchFamily="2" charset="0"/>
            </a:endParaRP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	</a:t>
            </a:r>
            <a:r>
              <a:rPr dirty="0">
                <a:uFill>
                  <a:solidFill>
                    <a:srgbClr val="000000"/>
                  </a:solidFill>
                </a:uFill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rPr dirty="0">
                <a:uFill>
                  <a:solidFill>
                    <a:srgbClr val="000000"/>
                  </a:solidFill>
                </a:uFill>
              </a:rPr>
              <a:t> TEORIA DA EVOLUÇÃO DAS ESPÉCIES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dirty="0">
              <a:uFill>
                <a:solidFill>
                  <a:srgbClr val="000000"/>
                </a:solidFill>
              </a:uFill>
            </a:endParaRP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	</a:t>
            </a:r>
            <a:r>
              <a:rPr dirty="0"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rPr dirty="0"/>
              <a:t> LIVRO “OS MILAGRES DO ESPIRITUALISMO MODERNO”</a:t>
            </a:r>
          </a:p>
          <a:p>
            <a:pPr marL="0" lvl="1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dirty="0"/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dirty="0"/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 </a:t>
            </a:r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dirty="0"/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	</a:t>
            </a:r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 </a:t>
            </a:r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 	</a:t>
            </a: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8QUAAL8LAADhMQAADSk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965835" y="1909445"/>
            <a:ext cx="7142480" cy="47637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1dXV0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AAAAA4gAAAEA4AACRDgAAEAAAACYAAAAIAAAA//////////8="/>
              </a:ext>
            </a:extLst>
          </p:cNvSpPr>
          <p:nvPr/>
        </p:nvSpPr>
        <p:spPr>
          <a:xfrm>
            <a:off x="0" y="143510"/>
            <a:ext cx="9144000" cy="22244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539750" lvl="3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SIR OLIVER LODGE</a:t>
            </a:r>
          </a:p>
          <a:p>
            <a:pPr marL="539750" lvl="3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3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PROFESSOR DE FÍSICA DE VÁRIAS UNIVERSIDADES</a:t>
            </a:r>
          </a:p>
          <a:p>
            <a:pPr marL="0" lvl="3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3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PESQUISAS QUE DEMONSTRAM A REALIDADE DO ECTOPLASMA</a:t>
            </a:r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</a:t>
            </a:r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</a:t>
            </a:r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	</a:t>
            </a: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qBEAAGkQAABJJwAAnC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2667635"/>
            <a:ext cx="3515995" cy="39338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BgYG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AAAAAAAAAAEA4AADfKAAAEAAAACYAAAAIAAAA//////////8="/>
              </a:ext>
            </a:extLst>
          </p:cNvSpPr>
          <p:nvPr/>
        </p:nvSpPr>
        <p:spPr>
          <a:xfrm>
            <a:off x="0" y="0"/>
            <a:ext cx="9144000" cy="66440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lvl="3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612140" lvl="3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WILLIAM JOHN CRAWFORD (1865-1920)</a:t>
            </a:r>
          </a:p>
          <a:p>
            <a:pPr marL="612140" lvl="3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3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PROFESSOR DE MECÂNICA APLICADA NA UNIVERSIDADE DE BELFAST</a:t>
            </a:r>
          </a:p>
          <a:p>
            <a:pPr marL="0" lvl="3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3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CRIOU O CONCEITO DE ALAVANCA PSÍQUICA</a:t>
            </a:r>
          </a:p>
          <a:p>
            <a:pPr marL="0" lvl="3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3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LIVRO ”A MECÂNICA PSÍQUICA”</a:t>
            </a:r>
            <a:endParaRPr lang="pt-BR"/>
          </a:p>
          <a:p>
            <a:pPr marL="0" lvl="3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/>
          </a:p>
          <a:p>
            <a:pPr marL="0" lvl="3"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		</a:t>
            </a:r>
            <a:r>
              <a:rPr lang="pt-BR">
                <a:latin typeface="Wingdings" charset="2"/>
                <a:ea typeface="Verdana" pitchFamily="2" charset="0"/>
                <a:cs typeface="Verdana" pitchFamily="2" charset="0"/>
              </a:rPr>
              <a:t>	</a:t>
            </a:r>
            <a:r>
              <a:rPr lang="pt-BR"/>
              <a:t>O CÍRCULO GOLIGHER</a:t>
            </a:r>
          </a:p>
          <a:p>
            <a:pPr marL="0" lvl="3"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/>
          </a:p>
          <a:p>
            <a:pPr marL="0" lvl="3"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			- MÉDIUM KATHLEEN GOLIGHER</a:t>
            </a:r>
            <a:r>
              <a:rPr lang="pt-BR">
                <a:latin typeface="Wingdings" charset="2"/>
                <a:ea typeface="Verdana" pitchFamily="2" charset="0"/>
                <a:cs typeface="Verdana" pitchFamily="2" charset="0"/>
              </a:rPr>
              <a:t> </a:t>
            </a:r>
            <a:endParaRPr lang="pt-BR"/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>
              <a:solidFill>
                <a:srgbClr val="1A1A4D"/>
              </a:solidFill>
            </a:endParaRPr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>
                <a:solidFill>
                  <a:srgbClr val="1A1A4D"/>
                </a:solidFill>
              </a:rPr>
              <a:t>		</a:t>
            </a:r>
            <a:endParaRPr>
              <a:solidFill>
                <a:srgbClr val="1A1A4D"/>
              </a:solidFill>
            </a:endParaRPr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</a:t>
            </a:r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</a:t>
            </a:r>
          </a:p>
          <a:p>
            <a:pPr marL="0" lvl="3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	</a:t>
            </a:r>
          </a:p>
        </p:txBody>
      </p:sp>
      <p:pic>
        <p:nvPicPr>
          <p:cNvPr id="3" name="Picture 4" descr="Resultado de imagem para CIRCULO GOLIGHER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vgwAAF4aAADqJAAAvCc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071370" y="4286250"/>
            <a:ext cx="3929380" cy="21729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ZQQAAJcGAACnGQAAdyU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071245"/>
            <a:ext cx="3455670" cy="50190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wx4AAJcGAADKMgAAdyU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5" y="1071245"/>
            <a:ext cx="3255645" cy="50190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aQMAAGkDAACHNAAALSU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" y="554355"/>
            <a:ext cx="7984490" cy="54889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B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rQIAABYCAAAiHQAAZyY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" y="339090"/>
            <a:ext cx="4300855" cy="59035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/////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WB8AAPkDAAAtNwAAhSU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095240" y="645795"/>
            <a:ext cx="3874135" cy="54533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CIRCULO GOLIGHER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hAMAADoJAADDHgAArB4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499870"/>
            <a:ext cx="4429125" cy="34861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 descr="Resultado de imagem para CIRCULO GOLIGHER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9iAAACcGAABBNQAAyyU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358130" y="1000125"/>
            <a:ext cx="3298825" cy="51435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xcXFw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/////4gAAAEA4AACRDgAAEAAAACYAAAAIAAAA//////////8="/>
              </a:ext>
            </a:extLst>
          </p:cNvSpPr>
          <p:nvPr/>
        </p:nvSpPr>
        <p:spPr>
          <a:xfrm>
            <a:off x="-635" y="143510"/>
            <a:ext cx="9144635" cy="22244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CHARLES RICHET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uFill>
                  <a:solidFill>
                    <a:srgbClr val="000000"/>
                  </a:solidFill>
                </a:uFill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rPr>
                <a:uFill>
                  <a:solidFill>
                    <a:srgbClr val="000000"/>
                  </a:solidFill>
                </a:uFill>
              </a:rPr>
              <a:t> MÉDICO FRANCÊS, NOBEL DE MEDICINA DE 1913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>
              <a:uFill>
                <a:solidFill>
                  <a:srgbClr val="000000"/>
                </a:solidFill>
              </a:uFill>
            </a:endParaRP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LIVRO “TRATADO DE METAPSÍQUICA”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	- FOTOS DE INÚMERAS MATERIALIZAÇÕES</a:t>
            </a:r>
          </a:p>
          <a:p>
            <a:pPr marL="0" lvl="1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</a:t>
            </a: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qgUAACgPAADWFwAA3C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2463800"/>
            <a:ext cx="2954020" cy="4178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C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9BwAAMIPAADoLQAAACg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706620" y="2561590"/>
            <a:ext cx="2755900" cy="394081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4/oP8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CmAgAANQIAAGk1AABlDgAAEAAAACYAAAAIAAAA//////////8="/>
              </a:ext>
            </a:extLst>
          </p:cNvSpPr>
          <p:nvPr/>
        </p:nvSpPr>
        <p:spPr>
          <a:xfrm>
            <a:off x="430530" y="358775"/>
            <a:ext cx="8251825" cy="1981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sz="24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1. DEFINIÇÃO (CHARLES RICHET, 1922)</a:t>
            </a:r>
          </a:p>
          <a:p>
            <a:pPr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SUBSTÂNCIA EXTERIORIZADA PELOS MÉDIUNS DE EFEITOS FÍSICOS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O ECTOPLASMA CELULAR</a:t>
            </a: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2wQAADcRAABDFQAAay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89305" y="2798445"/>
            <a:ext cx="2667000" cy="377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Imagem3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Q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DxkAAAcSAABpNQAASSc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073525" y="2930525"/>
            <a:ext cx="4608830" cy="34556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gkvT/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vQUAABcDAACkIAAAoic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932815" y="502285"/>
            <a:ext cx="4373245" cy="5940425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3" name="ObjetoOLE1"/>
          <p:cNvGraphicFramePr>
            <a:graphicFrameLocks noChangeAspect="1"/>
            <a:extLst>
              <a:ext uri="smNativeData">
                <pr:smNativeData xmlns:pr="smNativeData" xmlns:p14="http://schemas.microsoft.com/office/powerpoint/2010/main" xmlns="" val="SMDATA_15_IolrXhMAAAAlAAAAMg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EAAAAjAAAABAAAAGQAAAAXAAAAFAAAAAAAAAAAAAAA/38AAP9/AAAAAAAACQAAAAQAAAAAQAAADAAAABAAAAAAAAAAAAAAAAAAAAAAAAAAHgAAAGgAAAAAAAAAAAAAAAAAAAAAAAAAAAAAABAnAAAQJwAAAAAAAAAAAAAAAAAAAAAAAAAAAAAAAAAAAAAAAAAAAAAUAAAAAAAAAMDA/wAAAAAAZAAAADIAAAAAAAAAZAAAAAAAAAB/f38AAAAAAB8AAABUAAAA////AP///wEAAAAAAAAAAAAAAAAAAAAAAAAAAAAAAAAAAAAAAAAAAAAAAAB/f38AgICAA8zMzADAwP8Af39/AAAAAAAAAAAAAAAAAP///wAAAAAAIQAAABgAAAAUAAAAGyEAABcDAAAwOAAASwoAABAAAAAmAAAACAAAAP//////////"/>
              </a:ext>
            </a:extLst>
          </p:cNvGraphicFramePr>
          <p:nvPr/>
        </p:nvGraphicFramePr>
        <p:xfrm>
          <a:off x="5381625" y="502285"/>
          <a:ext cx="3752215" cy="1170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aint.Picture" r:id="rId4" imgW="3752850" imgH="1171575" progId="Paint.Picture">
                  <p:embed/>
                </p:oleObj>
              </mc:Choice>
              <mc:Fallback>
                <p:oleObj name="Paint.Picture" r:id="rId4" imgW="3752850" imgH="1171575" progId="Paint.Picture">
                  <p:embed/>
                  <p:pic>
                    <p:nvPicPr>
                      <p:cNvPr id="0" name="ObjetoOLE1" descr="image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625" y="502285"/>
                        <a:ext cx="3752215" cy="1170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riY5k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bIQAACQsAAC03AACvDQAAEAAAACYAAAAIAAAA//////////8="/>
              </a:ext>
            </a:extLst>
          </p:cNvSpPr>
          <p:nvPr/>
        </p:nvSpPr>
        <p:spPr>
          <a:xfrm>
            <a:off x="5381625" y="1793875"/>
            <a:ext cx="3587750" cy="430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pt-BR"/>
              <a:t>MÉDIUM: </a:t>
            </a:r>
            <a:r>
              <a:t>EVA CARRIÈRE (MARTHE BERÁUD)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5eXl4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/////4gAAAEA4AAByHwAAEAAAACYAAAAIAAAA//////////8="/>
              </a:ext>
            </a:extLst>
          </p:cNvSpPr>
          <p:nvPr/>
        </p:nvSpPr>
        <p:spPr>
          <a:xfrm>
            <a:off x="-635" y="143510"/>
            <a:ext cx="9144635" cy="4968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504190"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VÁRIOS OUTROS PESQUISADORES FRANCESES</a:t>
            </a:r>
          </a:p>
          <a:p>
            <a:pPr marL="504190"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CONDE ALBERT DE ROCHAS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EUGENE OSTY: APARELHO DE IV QUE DETECTA O ECTOPLASMA INVISÍVEL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GUSTAVE GELEY: 12 LIVROS SOBRE CIÊNCIAS PSÍQUICAS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GABRIEL DELANNE: 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	- ENGENHEIRO, AUTOR DE VÁRIOS LIVROS SOBRE ESPIRITISMO, ENTRE ELES “KATIE KING”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	- ESTUDOU A MEDIUM EVA CARRIERE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CAMILLE FLAMMARION: ASTRÔNOMO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D/3/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cgMAALkAAABSMgAAhSU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117475"/>
            <a:ext cx="7620000" cy="59817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1dXl4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CIAwAA9iUAAEA4AAA2KAAAEAAAACYAAAAIAAAA//////////8="/>
              </a:ext>
            </a:extLst>
          </p:cNvSpPr>
          <p:nvPr/>
        </p:nvSpPr>
        <p:spPr>
          <a:xfrm>
            <a:off x="574040" y="6170930"/>
            <a:ext cx="856996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Eusápia Paladino faz levitar uma mesa na casa de Camille Flammarion (25 de Novembro de 1898).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xcXFw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iAAAA4gAAAC03AACyDAAAEAAAACYAAAAIAAAA//////////8="/>
              </a:ext>
            </a:extLst>
          </p:cNvSpPr>
          <p:nvPr/>
        </p:nvSpPr>
        <p:spPr>
          <a:xfrm>
            <a:off x="143510" y="143510"/>
            <a:ext cx="8825865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BARÃO DE SCHERENCK-NOTZING (1826-1929)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uFill>
                  <a:solidFill>
                    <a:srgbClr val="000000"/>
                  </a:solidFill>
                </a:uFill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rPr>
                <a:uFill>
                  <a:solidFill>
                    <a:srgbClr val="000000"/>
                  </a:solidFill>
                </a:uFill>
              </a:rPr>
              <a:t> VÁRIOS LIVROS ACERCA DO ECTOPLASMA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>
              <a:uFill>
                <a:solidFill>
                  <a:srgbClr val="000000"/>
                </a:solidFill>
              </a:uFill>
            </a:endParaRP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O CONTROLE SOBRE EVA CARRIÈRE</a:t>
            </a:r>
          </a:p>
          <a:p>
            <a:pPr marL="0" lvl="1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n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EAcAAKcPAADVGQAAKy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" y="2544445"/>
            <a:ext cx="3051175" cy="39852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n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JCIAAFQPAAAWNAAAuic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549900" y="2491740"/>
            <a:ext cx="2917190" cy="39662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CaixaTexto2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BgX2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BoIgAAKygAACQsAABrKgAAEAAAACYAAAAIAAAA//////////8="/>
              </a:ext>
            </a:extLst>
          </p:cNvSpPr>
          <p:nvPr/>
        </p:nvSpPr>
        <p:spPr>
          <a:xfrm>
            <a:off x="5593080" y="6529705"/>
            <a:ext cx="158242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EVA CARRIÈRE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4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NQIAABcDAAARNQAAwCY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502285"/>
            <a:ext cx="8267700" cy="57969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NjY2I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wAgAA2CYAAE8UAAANKQAAEAAAACYAAAAIAAAA//////////8="/>
              </a:ext>
            </a:extLst>
          </p:cNvSpPr>
          <p:nvPr/>
        </p:nvSpPr>
        <p:spPr>
          <a:xfrm>
            <a:off x="355600" y="6314440"/>
            <a:ext cx="2945765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EUSÁPIA PALADINO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oJKkQ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aQMAAGoDAADNGQAA9yU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" y="554990"/>
            <a:ext cx="3639820" cy="56165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jCEAAIsDAAA2LgAAZyY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453380" y="575945"/>
            <a:ext cx="2058670" cy="56667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1dXV0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XAwAA2CYAANMMAAAYKQAAEAAAACYAAAAIAAAA//////////8="/>
              </a:ext>
            </a:extLst>
          </p:cNvSpPr>
          <p:nvPr/>
        </p:nvSpPr>
        <p:spPr>
          <a:xfrm>
            <a:off x="502285" y="6314440"/>
            <a:ext cx="158242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r>
              <a:rPr>
                <a:solidFill>
                  <a:srgbClr val="000000"/>
                </a:solidFill>
              </a:rPr>
              <a:t>EVA CARRIÈRE</a:t>
            </a:r>
          </a:p>
        </p:txBody>
      </p:sp>
      <p:sp>
        <p:nvSpPr>
          <p:cNvPr id="5" name="CaixaTexto2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xcXFw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CMIQAASScAAEgrAACJKQAAEAAAACYAAAAIAAAA//////////8="/>
              </a:ext>
            </a:extLst>
          </p:cNvSpPr>
          <p:nvPr/>
        </p:nvSpPr>
        <p:spPr>
          <a:xfrm>
            <a:off x="5453380" y="6386195"/>
            <a:ext cx="158242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EVA CARRIÈRE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iAAAA/QAAAC03AAAYKQAAEAAAACYAAAAIAAAA//////////8="/>
              </a:ext>
            </a:extLst>
          </p:cNvSpPr>
          <p:nvPr/>
        </p:nvSpPr>
        <p:spPr>
          <a:xfrm>
            <a:off x="143510" y="160655"/>
            <a:ext cx="8825865" cy="65195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539750"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ZOLNNER (1834-1882)</a:t>
            </a:r>
          </a:p>
          <a:p>
            <a:pPr marL="539750"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ESTUDO DA FÍSICA TRANSCENDENTAL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575945"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PESQUISADORES ITALIANOS: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ERNESTO BOZZANO</a:t>
            </a:r>
            <a:r>
              <a:rPr lang="pt-BR"/>
              <a:t>	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			- PROFESSOR DE FILOSOFIA DA CIÊNCIA (U. TURIM)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			- MÉDIUM EUSÁPIA PALLADINO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			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CESARE LOMBROSO</a:t>
            </a:r>
            <a:endParaRPr lang="pt-BR"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			- MÉDICO, CRIMINALISTA E ANTROPÓLOGO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			- MÉDIUM EUSÁPIA PALLADINO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/>
          </a:p>
          <a:p>
            <a:pPr marL="0" lvl="1"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ENRIQUE IMODA</a:t>
            </a:r>
            <a:endParaRPr lang="pt-BR"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			- MÉDICO</a:t>
            </a:r>
          </a:p>
          <a:p>
            <a:pPr marL="0" lvl="1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/>
          </a:p>
        </p:txBody>
      </p:sp>
      <p:sp>
        <p:nvSpPr>
          <p:cNvPr id="3" name="CaixaTexto2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wvcDo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NDAAA2CYAAGcmAAAYKQAAEAAAACYAAAAIAAAA//////////8="/>
              </a:ext>
            </a:extLst>
          </p:cNvSpPr>
          <p:nvPr/>
        </p:nvSpPr>
        <p:spPr>
          <a:xfrm>
            <a:off x="2080895" y="6314440"/>
            <a:ext cx="416179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endParaRPr>
              <a:solidFill>
                <a:srgbClr val="1A1A4D"/>
              </a:solidFill>
            </a:endParaRPr>
          </a:p>
        </p:txBody>
      </p:sp>
      <p:sp>
        <p:nvSpPr>
          <p:cNvPr id="4" name="AutoShape 2" descr="Resultado de imagem para ERNESTO BOZZANO"/>
          <p:cNvSpPr>
            <a:extLst>
              <a:ext uri="smNativeData">
                <pr:smNativeData xmlns:pr="smNativeData" xmlns:p14="http://schemas.microsoft.com/office/powerpoint/2010/main" xmlns="" val="SMDATA_13_IolrXhMAAAAlAAAAZA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C74OMF////AQAAAAAAAAAAAAAAAAAAAAAAAAAAAAAAAAAAAAAAAAAAAAAAAH9/fwCAgIADzMzMAMDA/wB/f38AAAAAAAAAAAAAAAAAAAAAAAAAAAAhAAAAGAAAABQAAAD1AAAAHP///9UCAAD9AAAAEAAAACYAAAAIAAAA//////////8="/>
              </a:ext>
            </a:extLst>
          </p:cNvSpPr>
          <p:nvPr/>
        </p:nvSpPr>
        <p:spPr>
          <a:xfrm>
            <a:off x="155575" y="-144780"/>
            <a:ext cx="304800" cy="3054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endParaRPr lang="pt-BR"/>
          </a:p>
        </p:txBody>
      </p:sp>
      <p:sp>
        <p:nvSpPr>
          <p:cNvPr id="5" name="AutoShape 4" descr="Resultado de imagem para ERNESTO BOZZANO"/>
          <p:cNvSpPr>
            <a:extLst>
              <a:ext uri="smNativeData">
                <pr:smNativeData xmlns:pr="smNativeData" xmlns:p14="http://schemas.microsoft.com/office/powerpoint/2010/main" xmlns="" val="SMDATA_13_IolrXhMAAAAlAAAAZA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C74OMF////AQAAAAAAAAAAAAAAAAAAAAAAAAAAAAAAAAAAAAAAAAAAAAAAAH9/fwCAgIADzMzMAMDA/wB/f38AAAAAAAAAAAAAAAAAAAAAAAAAAAAhAAAAGAAAABQAAAD1AAAAHP///9UCAAD9AAAAEAAAACYAAAAIAAAA//////////8="/>
              </a:ext>
            </a:extLst>
          </p:cNvSpPr>
          <p:nvPr/>
        </p:nvSpPr>
        <p:spPr>
          <a:xfrm>
            <a:off x="155575" y="-144780"/>
            <a:ext cx="304800" cy="3054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endParaRPr lang="pt-BR"/>
          </a:p>
        </p:txBody>
      </p:sp>
      <p:sp>
        <p:nvSpPr>
          <p:cNvPr id="6" name="AutoShape 6" descr="Resultado de imagem para ERNESTO BOZZANO"/>
          <p:cNvSpPr>
            <a:extLst>
              <a:ext uri="smNativeData">
                <pr:smNativeData xmlns:pr="smNativeData" xmlns:p14="http://schemas.microsoft.com/office/powerpoint/2010/main" xmlns="" val="SMDATA_13_IolrXhMAAAAlAAAAZA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xwOnMMAAAAEAAAAAAAAAAAAAAAAAAAAAAAAAAeAAAAaAAAAAAAAAAAAAAAAAAAAAAAAAAAAAAAECcAABAnAAAAAAAAAAAAAAAAAAAAAAAAAAAAAAAAAAAAAAAAAAAAABQAAAAAAAAAwMD/AAAAAABkAAAAMgAAAAAAAABkAAAAAAAAAH9/fwAKAAAAHwAAAFQAAAC74OMF////AQAAAAAAAAAAAAAAAAAAAAAAAAAAAAAAAAAAAAAAAAAAAAAAAH9/fwCAgIADzMzMAMDA/wB/f38AAAAAAAAAAAAAAAAAAAAAAAAAAAAhAAAAGAAAABQAAAD1AAAAHP///9UCAAD9AAAAEAAAACYAAAAIAAAA//////////8="/>
              </a:ext>
            </a:extLst>
          </p:cNvSpPr>
          <p:nvPr/>
        </p:nvSpPr>
        <p:spPr>
          <a:xfrm>
            <a:off x="155575" y="-144780"/>
            <a:ext cx="304800" cy="3054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endParaRPr lang="pt-BR"/>
          </a:p>
        </p:txBody>
      </p:sp>
      <p:sp>
        <p:nvSpPr>
          <p:cNvPr id="7" name="AutoShape 8" descr="Resultado de imagem para ERNESTO BOZZANO"/>
          <p:cNvSpPr>
            <a:extLst>
              <a:ext uri="smNativeData">
                <pr:smNativeData xmlns:pr="smNativeData" xmlns:p14="http://schemas.microsoft.com/office/powerpoint/2010/main" xmlns="" val="SMDATA_13_IolrXhMAAAAlAAAAZA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C74OMF////AQAAAAAAAAAAAAAAAAAAAAAAAAAAAAAAAAAAAAAAAAAAAAAAAH9/fwCAgIADzMzMAMDA/wB/f38AAAAAAAAAAAAAAAAAAAAAAAAAAAAhAAAAGAAAABQAAAD1AAAAHP///9UCAAD9AAAAEAAAACYAAAAIAAAA//////////8="/>
              </a:ext>
            </a:extLst>
          </p:cNvSpPr>
          <p:nvPr/>
        </p:nvSpPr>
        <p:spPr>
          <a:xfrm>
            <a:off x="155575" y="-144780"/>
            <a:ext cx="304800" cy="3054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endParaRPr lang="pt-BR"/>
          </a:p>
        </p:txBody>
      </p:sp>
      <p:sp>
        <p:nvSpPr>
          <p:cNvPr id="8" name="AutoShape 10" descr="Resultado de imagem para ERNESTO BOZZANO"/>
          <p:cNvSpPr>
            <a:extLst>
              <a:ext uri="smNativeData">
                <pr:smNativeData xmlns:pr="smNativeData" xmlns:p14="http://schemas.microsoft.com/office/powerpoint/2010/main" xmlns="" val="SMDATA_13_IolrXhMAAAAlAAAAZA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C74OMF////AQAAAAAAAAAAAAAAAAAAAAAAAAAAAAAAAAAAAAAAAAAAAAAAAH9/fwCAgIADzMzMAMDA/wB/f38AAAAAAAAAAAAAAAAAAAAAAAAAAAAhAAAAGAAAABQAAAD1AAAAHP///9UCAAD9AAAAEAAAACYAAAAIAAAA//////////8="/>
              </a:ext>
            </a:extLst>
          </p:cNvSpPr>
          <p:nvPr/>
        </p:nvSpPr>
        <p:spPr>
          <a:xfrm>
            <a:off x="155575" y="-144780"/>
            <a:ext cx="304800" cy="3054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endParaRPr lang="pt-BR"/>
          </a:p>
        </p:txBody>
      </p:sp>
      <p:sp>
        <p:nvSpPr>
          <p:cNvPr id="9" name="AutoShape 12" descr="Resultado de imagem para ERNESTO BOZZANO"/>
          <p:cNvSpPr>
            <a:extLst>
              <a:ext uri="smNativeData">
                <pr:smNativeData xmlns:pr="smNativeData" xmlns:p14="http://schemas.microsoft.com/office/powerpoint/2010/main" xmlns="" val="SMDATA_13_IolrXhMAAAAlAAAAZA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BzL3MMAAAAEAAAAAAAAAAAAAAAAAAAAAAAAAAeAAAAaAAAAAAAAAAAAAAAAAAAAAAAAAAAAAAAECcAABAnAAAAAAAAAAAAAAAAAAAAAAAAAAAAAAAAAAAAAAAAAAAAABQAAAAAAAAAwMD/AAAAAABkAAAAMgAAAAAAAABkAAAAAAAAAH9/fwAKAAAAHwAAAFQAAAC74OMF////AQAAAAAAAAAAAAAAAAAAAAAAAAAAAAAAAAAAAAAAAAAAAAAAAH9/fwCAgIADzMzMAMDA/wB/f38AAAAAAAAAAAAAAAAAAAAAAAAAAAAhAAAAGAAAABQAAAD1AAAAHP///9UCAAD9AAAAEAAAACYAAAAIAAAA//////////8="/>
              </a:ext>
            </a:extLst>
          </p:cNvSpPr>
          <p:nvPr/>
        </p:nvSpPr>
        <p:spPr>
          <a:xfrm>
            <a:off x="155575" y="-144780"/>
            <a:ext cx="304800" cy="3054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endParaRPr lang="pt-BR"/>
          </a:p>
        </p:txBody>
      </p:sp>
      <p:sp>
        <p:nvSpPr>
          <p:cNvPr id="10" name="AutoShape 14" descr="Resultado de imagem para ERNESTO BOZZANO"/>
          <p:cNvSpPr>
            <a:extLst>
              <a:ext uri="smNativeData">
                <pr:smNativeData xmlns:pr="smNativeData" xmlns:p14="http://schemas.microsoft.com/office/powerpoint/2010/main" xmlns="" val="SMDATA_13_IolrXhMAAAAlAAAAZA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C74OMF////AQAAAAAAAAAAAAAAAAAAAAAAAAAAAAAAAAAAAAAAAAAAAAAAAH9/fwCAgIADzMzMAMDA/wB/f38AAAAAAAAAAAAAAAAAAAAAAAAAAAAhAAAAGAAAABQAAAD1AAAAHP///9UCAAD9AAAAEAAAACYAAAAIAAAA//////////8="/>
              </a:ext>
            </a:extLst>
          </p:cNvSpPr>
          <p:nvPr/>
        </p:nvSpPr>
        <p:spPr>
          <a:xfrm>
            <a:off x="155575" y="-144780"/>
            <a:ext cx="304800" cy="3054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endParaRPr lang="pt-BR"/>
          </a:p>
        </p:txBody>
      </p:sp>
      <p:sp>
        <p:nvSpPr>
          <p:cNvPr id="11" name="AutoShape 16" descr="Resultado de imagem para cesare lombroso"/>
          <p:cNvSpPr>
            <a:extLst>
              <a:ext uri="smNativeData">
                <pr:smNativeData xmlns:pr="smNativeData" xmlns:p14="http://schemas.microsoft.com/office/powerpoint/2010/main" xmlns="" val="SMDATA_13_IolrXhMAAAAlAAAAZA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hmcm0MAAAAEAAAAAAAAAAAAAAAAAAAAAAAAAAeAAAAaAAAAAAAAAAAAAAAAAAAAAAAAAAAAAAAECcAABAnAAAAAAAAAAAAAAAAAAAAAAAAAAAAAAAAAAAAAAAAAAAAABQAAAAAAAAAwMD/AAAAAABkAAAAMgAAAAAAAABkAAAAAAAAAH9/fwAKAAAAHwAAAFQAAAC74OMF////AQAAAAAAAAAAAAAAAAAAAAAAAAAAAAAAAAAAAAAAAAAAAAAAAH9/fwCAgIADzMzMAMDA/wB/f38AAAAAAAAAAAAAAAAAAAAAAAAAAAAhAAAAGAAAABQAAAD1AAAAHP///9UCAAD9AAAAEAAAACYAAAAIAAAA//////////8="/>
              </a:ext>
            </a:extLst>
          </p:cNvSpPr>
          <p:nvPr/>
        </p:nvSpPr>
        <p:spPr>
          <a:xfrm>
            <a:off x="155575" y="-144780"/>
            <a:ext cx="304800" cy="3054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uWKfC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BQMAAJICAABsEwAACxo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" y="417830"/>
            <a:ext cx="2666365" cy="38157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T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uBYAALAFAAAyJAAA/SE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693160" y="924560"/>
            <a:ext cx="2190750" cy="46005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Imagem3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CusOX77KswP0qFifcjp9k/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2CYAAIgDAAAzNgAAOBo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314440" y="574040"/>
            <a:ext cx="2496185" cy="36880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CaixaTexto1"/>
          <p:cNvSpPr txBox="1">
            <a:extLst>
              <a:ext uri="smNativeData">
                <pr:smNativeData xmlns:pr="smNativeData" xmlns:p14="http://schemas.microsoft.com/office/powerpoint/2010/main" xmlns="" val="SMDATA_13_Iolr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CmAgAA7RoAAPsSAAAtHQAAECAAACYAAAAIAAAA//////////8="/>
              </a:ext>
            </a:extLst>
          </p:cNvSpPr>
          <p:nvPr/>
        </p:nvSpPr>
        <p:spPr>
          <a:xfrm>
            <a:off x="430530" y="4377055"/>
            <a:ext cx="265493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ERNESTO BOZZANO</a:t>
            </a:r>
          </a:p>
        </p:txBody>
      </p:sp>
      <p:sp>
        <p:nvSpPr>
          <p:cNvPr id="6" name="CaixaTexto2"/>
          <p:cNvSpPr txBox="1">
            <a:extLst>
              <a:ext uri="smNativeData">
                <pr:smNativeData xmlns:pr="smNativeData" xmlns:p14="http://schemas.microsoft.com/office/powerpoint/2010/main" xmlns="" val="SMDATA_13_Iolr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UCAAD/fwAA/38AAAAAAAAJAAAABAAAAP8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CDFgAAbiIAAKMkAACuJAAAECAAACYAAAAIAAAA//////////8="/>
              </a:ext>
            </a:extLst>
          </p:cNvSpPr>
          <p:nvPr/>
        </p:nvSpPr>
        <p:spPr>
          <a:xfrm>
            <a:off x="3659505" y="5596890"/>
            <a:ext cx="229616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CESARE LOMBROSO</a:t>
            </a:r>
          </a:p>
        </p:txBody>
      </p:sp>
      <p:sp>
        <p:nvSpPr>
          <p:cNvPr id="7" name="CaixaTexto3"/>
          <p:cNvSpPr txBox="1">
            <a:extLst>
              <a:ext uri="smNativeData">
                <pr:smNativeData xmlns:pr="smNativeData" xmlns:p14="http://schemas.microsoft.com/office/powerpoint/2010/main" xmlns="" val="SMDATA_13_Iolr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P8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YJgAA7RoAANo1AAAtHQAAECAAACYAAAAIAAAA//////////8="/>
              </a:ext>
            </a:extLst>
          </p:cNvSpPr>
          <p:nvPr/>
        </p:nvSpPr>
        <p:spPr>
          <a:xfrm>
            <a:off x="6314440" y="4377055"/>
            <a:ext cx="243967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ENRIQUE IMODA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aQMAAGkDAADWFwAArh4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" y="554355"/>
            <a:ext cx="3320415" cy="44329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ixaTexto1"/>
          <p:cNvSpPr txBox="1">
            <a:extLst>
              <a:ext uri="smNativeData">
                <pr:smNativeData xmlns:pr="smNativeData" xmlns:p14="http://schemas.microsoft.com/office/powerpoint/2010/main" xmlns="" val="SMDATA_13_Iolr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P8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XAwAAVx8AANYXAACXIQAAECAAACYAAAAIAAAA//////////8="/>
              </a:ext>
            </a:extLst>
          </p:cNvSpPr>
          <p:nvPr/>
        </p:nvSpPr>
        <p:spPr>
          <a:xfrm>
            <a:off x="502285" y="5094605"/>
            <a:ext cx="337248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EUSÁPIA PALLADINO</a:t>
            </a:r>
          </a:p>
        </p:txBody>
      </p:sp>
      <p:pic>
        <p:nvPicPr>
          <p:cNvPr id="4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khgAAJ4GAACRNwAA5h4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994150" y="1075690"/>
            <a:ext cx="5038725" cy="394716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tgkAAJgAAABZLgAABik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578610" y="96520"/>
            <a:ext cx="5955665" cy="65722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5eXl4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iAAAA4gAAAJ43AACSCwAAEAAAACYAAAAIAAAA//////////8="/>
              </a:ext>
            </a:extLst>
          </p:cNvSpPr>
          <p:nvPr/>
        </p:nvSpPr>
        <p:spPr>
          <a:xfrm>
            <a:off x="143510" y="143510"/>
            <a:ext cx="8897620" cy="17373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sz="24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>
                <a:solidFill>
                  <a:srgbClr val="1A1A4D"/>
                </a:solidFill>
              </a:rPr>
              <a:t>2. HISTÓRICO</a:t>
            </a:r>
          </a:p>
          <a:p>
            <a:pPr>
              <a:defRPr sz="24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>
              <a:solidFill>
                <a:srgbClr val="1A1A4D"/>
              </a:solidFill>
            </a:endParaRP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PARACELSO (SÉCULO XVI): Misterium Magnum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THOMAS VAUGHAN (SÉCULO XVII): </a:t>
            </a:r>
            <a:endParaRPr>
              <a:uFill>
                <a:solidFill>
                  <a:srgbClr val="000000"/>
                </a:solidFill>
              </a:uFill>
            </a:endParaRP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Q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gQcAADwPAAC5GQAAkyU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219835" y="2476500"/>
            <a:ext cx="2961640" cy="36315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BAEE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cSMAAK0LAABpNQAAnCg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61355" y="1898015"/>
            <a:ext cx="2921000" cy="47034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iAMAABYCAACmNAAA9iU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" y="339090"/>
            <a:ext cx="7984490" cy="58318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ixaTexto1"/>
          <p:cNvSpPr txBox="1">
            <a:extLst>
              <a:ext uri="smNativeData">
                <pr:smNativeData xmlns:pr="smNativeData" xmlns:p14="http://schemas.microsoft.com/office/powerpoint/2010/main" xmlns="" val="SMDATA_13_Iolr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KYCAAD/fwAA/38AAAAAAAAJAAAABAAAAP8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5AwAAZyYAAIc0AACnKAAAECAAACYAAAAIAAAA//////////8="/>
              </a:ext>
            </a:extLst>
          </p:cNvSpPr>
          <p:nvPr/>
        </p:nvSpPr>
        <p:spPr>
          <a:xfrm>
            <a:off x="645795" y="6242685"/>
            <a:ext cx="789305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REUNIÃO MEDIÚNICA COM A MÉDIUM LINDA GAZZERA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F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aQMAAGoDAADRNQAAaCY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" y="554990"/>
            <a:ext cx="8194040" cy="56883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0iaW4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CIAwAASScAAGk1AACJKQAAEAAAACYAAAAIAAAA//////////8="/>
              </a:ext>
            </a:extLst>
          </p:cNvSpPr>
          <p:nvPr/>
        </p:nvSpPr>
        <p:spPr>
          <a:xfrm>
            <a:off x="574040" y="6386195"/>
            <a:ext cx="810831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 MÉDIUM LINDA GAZZERA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M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1AgAASScAANo1AACJKQAAEAAAACYAAAAIAAAA//////////8="/>
              </a:ext>
            </a:extLst>
          </p:cNvSpPr>
          <p:nvPr/>
        </p:nvSpPr>
        <p:spPr>
          <a:xfrm>
            <a:off x="358775" y="6386195"/>
            <a:ext cx="839533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MÉDIUM LINDA GAZZERA</a:t>
            </a: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qAEAADUCAABLNgAAhyU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" y="358775"/>
            <a:ext cx="8556625" cy="57416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TFg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ygYAABcDAACqIAAAhC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" y="502285"/>
            <a:ext cx="4206240" cy="60839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5nPSI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9IQAAwSMAALw2AACxJwAAEAAAACYAAAAIAAAA//////////8="/>
              </a:ext>
            </a:extLst>
          </p:cNvSpPr>
          <p:nvPr/>
        </p:nvSpPr>
        <p:spPr>
          <a:xfrm>
            <a:off x="5525135" y="5812155"/>
            <a:ext cx="3372485" cy="6400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MÉDIUM LINDA GAZZERA</a:t>
            </a:r>
          </a:p>
        </p:txBody>
      </p:sp>
      <p:pic>
        <p:nvPicPr>
          <p:cNvPr id="4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BChsoOU5cXQCJK57IZouQ/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3yIAAJ8GAAAuNgAARSA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668645" y="1076325"/>
            <a:ext cx="3138805" cy="416941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D/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iAMAAMQBAAAiHQAAKy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" y="287020"/>
            <a:ext cx="4161790" cy="624268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NlPSI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B1HgAAyiMAANo1AAC6JwAAEAAAACYAAAAIAAAA//////////8="/>
              </a:ext>
            </a:extLst>
          </p:cNvSpPr>
          <p:nvPr/>
        </p:nvSpPr>
        <p:spPr>
          <a:xfrm>
            <a:off x="4951095" y="5817870"/>
            <a:ext cx="3803015" cy="6400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EUSÁPIA PALADINO E ALEXANDER AKSAKOFF: LEVITAÇÃO DA MESA</a:t>
            </a:r>
          </a:p>
        </p:txBody>
      </p:sp>
      <p:sp>
        <p:nvSpPr>
          <p:cNvPr id="4" name="CaixaTexto2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ZQci8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EHgAATQMAAEs2AAC9BQAAEAAAACYAAAAIAAAA//////////8="/>
              </a:ext>
            </a:extLst>
          </p:cNvSpPr>
          <p:nvPr/>
        </p:nvSpPr>
        <p:spPr>
          <a:xfrm>
            <a:off x="4879340" y="536575"/>
            <a:ext cx="3946525" cy="396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71755" lvl="1" indent="-10795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ALEXANDER AKSAKOFF</a:t>
            </a:r>
            <a:endParaRPr lang="pt-BR"/>
          </a:p>
          <a:p>
            <a:pPr marL="71755" lvl="1" indent="-10795"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/>
          </a:p>
          <a:p>
            <a:pPr marL="71755" lvl="1" indent="-10795"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-DIPLOMATA RUSSO</a:t>
            </a:r>
          </a:p>
          <a:p>
            <a:pPr marL="71755" lvl="1" indent="-10795"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-CONSELHEIRO DO CZAR</a:t>
            </a:r>
          </a:p>
          <a:p>
            <a:pPr marL="71755" lvl="1" indent="-10795"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NICOLAU II</a:t>
            </a:r>
          </a:p>
          <a:p>
            <a:pPr marL="71755" lvl="1" indent="-10795">
              <a:buFontTx/>
              <a:buChar char="-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FILÓSOFO</a:t>
            </a:r>
          </a:p>
          <a:p>
            <a:pPr marL="71755" lvl="1" indent="-10795">
              <a:buFontTx/>
              <a:buChar char="-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JORNALISTA</a:t>
            </a:r>
          </a:p>
          <a:p>
            <a:pPr marL="71755" lvl="1" indent="-10795">
              <a:buFontTx/>
              <a:buChar char="-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TRADUTOR</a:t>
            </a:r>
          </a:p>
          <a:p>
            <a:pPr marL="71755" lvl="1" indent="-10795">
              <a:buFontTx/>
              <a:buChar char="-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 PESQUISOU A MEDIUNIDADE DE EUSÁPIA PALLADINO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EwNi5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owEAAFQBAAB8GwAALC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" y="215900"/>
            <a:ext cx="4201795" cy="63144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gHAAAUCMAALw2AADwKAAAEAAAACYAAAAIAAAA//////////8="/>
              </a:ext>
            </a:extLst>
          </p:cNvSpPr>
          <p:nvPr/>
        </p:nvSpPr>
        <p:spPr>
          <a:xfrm>
            <a:off x="4572000" y="5740400"/>
            <a:ext cx="432562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ELIZABETH D’ESPERANCE: PLANTA MATERIALIZADA. CULTIVADA POR 3 MESES PELO DR WILLIAM OXLAY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XAwAAPicAAPsSAAB+KQAAEAAAACYAAAAIAAAA//////////8="/>
              </a:ext>
            </a:extLst>
          </p:cNvSpPr>
          <p:nvPr/>
        </p:nvSpPr>
        <p:spPr>
          <a:xfrm>
            <a:off x="502285" y="6379210"/>
            <a:ext cx="258318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ELIZABETH D’ESPERANCE</a:t>
            </a: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C32M40F0ngP5BdWIyE0uY/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FwMAAMYBAACHNAAA2CY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" y="288290"/>
            <a:ext cx="8036560" cy="60261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LXSjrU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fDgAAhSUAALonAADFJwAAEAAAACYAAAAIAAAA//////////8="/>
              </a:ext>
            </a:extLst>
          </p:cNvSpPr>
          <p:nvPr/>
        </p:nvSpPr>
        <p:spPr>
          <a:xfrm>
            <a:off x="2295525" y="6099175"/>
            <a:ext cx="416242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ELIZABETH D’ESPERANCE E UM ESPIRITO MATERIALIZADO</a:t>
            </a: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rg0AAAUBAACcKAAAbiU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223770" y="165735"/>
            <a:ext cx="4377690" cy="59188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GdUI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iAAAA4gAAAC03AADyCAAAEAAAACYAAAAIAAAA//////////8="/>
              </a:ext>
            </a:extLst>
          </p:cNvSpPr>
          <p:nvPr/>
        </p:nvSpPr>
        <p:spPr>
          <a:xfrm>
            <a:off x="143510" y="143510"/>
            <a:ext cx="8825865" cy="1310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612140"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PESQUISADORES BRASILEIROS:</a:t>
            </a:r>
          </a:p>
          <a:p>
            <a:pPr marL="612140"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DR NOGUEIRA DE FARIA: ‘O TRABALHO DOS MORTOS”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 </a:t>
            </a:r>
            <a:r>
              <a:t>MÉDIUM: ANA PRADO</a:t>
            </a:r>
            <a:endParaRPr>
              <a:latin typeface="Wingdings" charset="2"/>
              <a:ea typeface="Wingdings" charset="2"/>
              <a:cs typeface="Wingdings" charset="2"/>
            </a:endParaRP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PzMjE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NQIAAK4IAAChFQAADSk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1410970"/>
            <a:ext cx="3157220" cy="52622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22eP1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iRkAAJcKAADhMQAAuic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150995" y="1721485"/>
            <a:ext cx="3957320" cy="47364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k9tjj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+gAAAPoAAACbGwAAhSU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158750"/>
            <a:ext cx="4328795" cy="59404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Z5PfY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OSAAAIgDAAAJNQAALiU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238115" y="574040"/>
            <a:ext cx="3383280" cy="54698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7vz54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iAAAA4gAAAJ43AACSFAAAEAAAACYAAAAIAAAA//////////8="/>
              </a:ext>
            </a:extLst>
          </p:cNvSpPr>
          <p:nvPr/>
        </p:nvSpPr>
        <p:spPr>
          <a:xfrm>
            <a:off x="143510" y="143510"/>
            <a:ext cx="8897620" cy="3200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sz="24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2. HISTÓRICO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EMMANUEL SWEDENBORG (SÉCULO XVIII):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>
                <a:latin typeface="Wingdings" charset="2"/>
                <a:ea typeface="Wingdings" charset="2"/>
                <a:cs typeface="Wingdings" charset="2"/>
              </a:rPr>
              <a:t>		 </a:t>
            </a:r>
            <a:r>
              <a:t>MÉDIUM SUECO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>
                <a:latin typeface="Wingdings" charset="2"/>
                <a:ea typeface="Wingdings" charset="2"/>
                <a:cs typeface="Wingdings" charset="2"/>
              </a:rPr>
              <a:t>		 </a:t>
            </a:r>
            <a:r>
              <a:t>DESCRIÇÕES PORMENORIZADAS DO PLANO ESPIRITUAL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uFill>
                  <a:solidFill>
                    <a:srgbClr val="000000"/>
                  </a:solidFill>
                </a:uFill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rPr>
                <a:uFill>
                  <a:solidFill>
                    <a:srgbClr val="000000"/>
                  </a:solidFill>
                </a:uFill>
              </a:rPr>
              <a:t> 	DESCRIÇÕES DE UM VAPOR QUE SAÍA DE SEU CORPO</a:t>
            </a:r>
          </a:p>
          <a:p>
            <a:pPr marL="0" lvl="4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>
              <a:uFill>
                <a:solidFill>
                  <a:srgbClr val="000000"/>
                </a:solidFill>
              </a:uFill>
            </a:endParaRP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BAEE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gA4AAJIUAABhJQAAoyc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357120" y="3343910"/>
            <a:ext cx="3719195" cy="30994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Z5PfZ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aQMAAGkDAACHNAAACic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" y="554355"/>
            <a:ext cx="7984490" cy="57918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F0OvQ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eAEAAFwMAAASFgAAFCU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2009140"/>
            <a:ext cx="3348990" cy="40182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MVobq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EAQAA6yUAAE4UAAArKAAAEAAAACYAAAAIAAAA//////////8="/>
              </a:ext>
            </a:extLst>
          </p:cNvSpPr>
          <p:nvPr/>
        </p:nvSpPr>
        <p:spPr>
          <a:xfrm>
            <a:off x="287020" y="6163945"/>
            <a:ext cx="301371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PEIXOTINHO</a:t>
            </a:r>
          </a:p>
        </p:txBody>
      </p:sp>
      <p:pic>
        <p:nvPicPr>
          <p:cNvPr id="4" name="Imagem3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32eT3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9BYAACAOAABpNQAA8CQ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731260" y="2296160"/>
            <a:ext cx="4951095" cy="37084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CaixaTexto2"/>
          <p:cNvSpPr txBox="1">
            <a:extLst>
              <a:ext uri="smNativeData">
                <pr:smNativeData xmlns:pr="smNativeData" xmlns:p14="http://schemas.microsoft.com/office/powerpoint/2010/main" xmlns="" val="SMDATA_13_IolrXh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Q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nAQAApgEAAPg0AAC2CQAAAAAAACYAAAAIAAAA//////////8="/>
              </a:ext>
            </a:extLst>
          </p:cNvSpPr>
          <p:nvPr/>
        </p:nvSpPr>
        <p:spPr>
          <a:xfrm>
            <a:off x="187325" y="267970"/>
            <a:ext cx="8423275" cy="1310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lvl="1">
              <a:buNone/>
              <a:defRPr>
                <a:solidFill>
                  <a:srgbClr val="000000"/>
                </a:solidFill>
              </a:defRPr>
            </a:pPr>
            <a:r>
              <a:t>	</a:t>
            </a:r>
            <a:r>
              <a:rPr sz="2000">
                <a:uFill>
                  <a:solidFill>
                    <a:srgbClr val="000000"/>
                  </a:solidFill>
                </a:uFill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rPr sz="2000">
                <a:latin typeface="Verdana" pitchFamily="2" charset="0"/>
                <a:ea typeface="Verdana" pitchFamily="2" charset="0"/>
                <a:cs typeface="Verdana" pitchFamily="2" charset="0"/>
              </a:rPr>
              <a:t> RAFAEL AMÉRICO RANIERI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sz="2000">
              <a:latin typeface="Verdana" pitchFamily="2" charset="0"/>
              <a:ea typeface="Verdana" pitchFamily="2" charset="0"/>
              <a:cs typeface="Verdana" pitchFamily="2" charset="0"/>
            </a:endParaRP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DELEGADO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LIVRO “MATERIALIZAÇÕES LUMINOSAS”- PEIXOTINHO</a:t>
            </a:r>
          </a:p>
        </p:txBody>
      </p:sp>
      <p:sp>
        <p:nvSpPr>
          <p:cNvPr id="6" name="CaixaTexto3"/>
          <p:cNvSpPr txBox="1">
            <a:extLst>
              <a:ext uri="smNativeData">
                <pr:smNativeData xmlns:pr="smNativeData" xmlns:p14="http://schemas.microsoft.com/office/powerpoint/2010/main" xmlns="" val="SMDATA_13_Iolr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KYCAAD/fwAA/38AAAAAAAAJAAAABAAAABQ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0FgAAhSUAAPg0AADFJwAAACAAACYAAAAIAAAA//////////8="/>
              </a:ext>
            </a:extLst>
          </p:cNvSpPr>
          <p:nvPr/>
        </p:nvSpPr>
        <p:spPr>
          <a:xfrm>
            <a:off x="3731260" y="6099175"/>
            <a:ext cx="487934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PEIXOTINHO E CHICO XAVIER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k99nk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zQwAAIgDAACpKAAAaCc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773556" y="56436"/>
            <a:ext cx="5238114" cy="674521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UwEAAGoEAAAtNwAAWic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" y="717550"/>
            <a:ext cx="8754110" cy="56794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 txBox="1">
            <a:extLst>
              <a:ext uri="smNativeData">
                <pr:smNativeData xmlns:pr="smNativeData" xmlns:p14="http://schemas.microsoft.com/office/powerpoint/2010/main" xmlns="" val="SMDATA_13_IolrXh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Q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nAQAAGQEAAPg0AAAJCwAAAAAAACYAAAAIAAAA//////////8="/>
              </a:ext>
            </a:extLst>
          </p:cNvSpPr>
          <p:nvPr/>
        </p:nvSpPr>
        <p:spPr>
          <a:xfrm>
            <a:off x="187325" y="178435"/>
            <a:ext cx="8423275" cy="16154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uFill>
                  <a:solidFill>
                    <a:srgbClr val="000000"/>
                  </a:solidFill>
                </a:uFill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JORGE RIZZINI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-ESCRITOR, JORNALISTA, RADIALISTA E PUBLICITÁRIO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LIVRO “MATERIALIZAÇÕES EM UBERABA”</a:t>
            </a: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IAIAACAOAAD4NAAAFCUAAA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2296160"/>
            <a:ext cx="8265160" cy="37312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CaixaTexto2"/>
          <p:cNvSpPr txBox="1">
            <a:extLst>
              <a:ext uri="smNativeData">
                <pr:smNativeData xmlns:pr="smNativeData" xmlns:p14="http://schemas.microsoft.com/office/powerpoint/2010/main" xmlns="" val="SMDATA_13_Iolr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UCAAD/fwAA/38AAAAAAAAJAAAABAAAABQ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1AgAA9iUAAFcfAAA2KAAAACAAACYAAAAIAAAA//////////8="/>
              </a:ext>
            </a:extLst>
          </p:cNvSpPr>
          <p:nvPr/>
        </p:nvSpPr>
        <p:spPr>
          <a:xfrm>
            <a:off x="358775" y="6170930"/>
            <a:ext cx="473583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MÉDIUM OTÍLIA GONÇALVES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vr7OzDAAAABAAAAAnO7swELfSv57YiZ3Yid0/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IBwAAIgDAAALNgAAUCMAAA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74040"/>
            <a:ext cx="4213225" cy="51663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ixaTexto1"/>
          <p:cNvSpPr txBox="1">
            <a:extLst>
              <a:ext uri="smNativeData">
                <pr:smNativeData xmlns:pr="smNativeData" xmlns:p14="http://schemas.microsoft.com/office/powerpoint/2010/main" xmlns="" val="SMDATA_13_Iolr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KYCAAD/fwAA/38AAAAAAAAJAAAABAAAABQ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gHAAAwSMAACk1AAABJgAAACAAACYAAAAIAAAA//////////8="/>
              </a:ext>
            </a:extLst>
          </p:cNvSpPr>
          <p:nvPr/>
        </p:nvSpPr>
        <p:spPr>
          <a:xfrm>
            <a:off x="4572000" y="5812155"/>
            <a:ext cx="406971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MÉDIUM ALBERTO VELOSO</a:t>
            </a:r>
          </a:p>
        </p:txBody>
      </p:sp>
      <p:pic>
        <p:nvPicPr>
          <p:cNvPr id="4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fQEAAIgDAAB8GgAAUCMAAA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" y="574040"/>
            <a:ext cx="4063365" cy="51663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CaixaTexto2"/>
          <p:cNvSpPr txBox="1">
            <a:extLst>
              <a:ext uri="smNativeData">
                <pr:smNativeData xmlns:pr="smNativeData" xmlns:p14="http://schemas.microsoft.com/office/powerpoint/2010/main" xmlns="" val="SMDATA_13_Iolr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MQBAAD/fwAA/38AAAAAAAAJAAAABAAAABQ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EAQAAMiQAAAsaAAByJgAAACAAACYAAAAIAAAA//////////8="/>
              </a:ext>
            </a:extLst>
          </p:cNvSpPr>
          <p:nvPr/>
        </p:nvSpPr>
        <p:spPr>
          <a:xfrm>
            <a:off x="287020" y="5883910"/>
            <a:ext cx="394652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IRMÃ JOSEFA MATERIALIZADA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iRutg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BTAQAANQIAAJAaAAClBAAAEAAAACYAAAAIAAAA//////////8="/>
              </a:ext>
            </a:extLst>
          </p:cNvSpPr>
          <p:nvPr/>
        </p:nvSpPr>
        <p:spPr>
          <a:xfrm>
            <a:off x="215265" y="358775"/>
            <a:ext cx="4102735" cy="396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467995" lvl="1">
              <a:buNone/>
              <a:defRPr sz="2000">
                <a:solidFill>
                  <a:srgbClr val="000000"/>
                </a:solidFill>
                <a:latin typeface="Wingdings" charset="2"/>
                <a:ea typeface="Wingdings" charset="2"/>
                <a:cs typeface="Wingdings" charset="2"/>
              </a:defRPr>
            </a:pPr>
            <a:r>
              <a:t>	</a:t>
            </a:r>
            <a:r>
              <a:rPr>
                <a:latin typeface="Verdana" pitchFamily="2" charset="0"/>
                <a:ea typeface="Verdana" pitchFamily="2" charset="0"/>
                <a:cs typeface="Verdana" pitchFamily="2" charset="0"/>
              </a:rPr>
              <a:t>CARMINE MIRABELLI</a:t>
            </a:r>
            <a:r>
              <a:t>	</a:t>
            </a:r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22eT3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NQIAAFwMAAAkFAAAqSM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2009140"/>
            <a:ext cx="2915285" cy="37877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42OT3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uBgAABQHAADqMQAAFCU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018280" y="1150620"/>
            <a:ext cx="4095750" cy="48768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k9tnk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4gAAADUCAAC2NgAAoyQ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" y="358775"/>
            <a:ext cx="8750300" cy="55968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H84DP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IQsAAC4GAADvKQAA/CQ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809115" y="1004570"/>
            <a:ext cx="5007610" cy="500761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LrXkro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iAAAA4gAAAC03AAAZEgAAAAAAACYAAAAIAAAA//////////8="/>
              </a:ext>
            </a:extLst>
          </p:cNvSpPr>
          <p:nvPr/>
        </p:nvSpPr>
        <p:spPr>
          <a:xfrm>
            <a:off x="143510" y="143510"/>
            <a:ext cx="8825865" cy="27984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uFill>
                  <a:solidFill>
                    <a:srgbClr val="000000"/>
                  </a:solidFill>
                </a:uFill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CARLOS DE BRITO IMBASSAHY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ADVOGADO, JORNALISTA E PARAPSICÓLOGO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uFill>
                  <a:solidFill>
                    <a:srgbClr val="000000"/>
                  </a:solidFill>
                </a:uFill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DR HERNANI GUIMARÃES ANDRADE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ENGENHEIRO E PARAPSICÓLOGOA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FUNDADOR DO IBPP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431800" lvl="1">
              <a:buNone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467995" lvl="1">
              <a:buNone/>
              <a:defRPr sz="2000">
                <a:latin typeface="Wingdings" charset="2"/>
                <a:ea typeface="Wingdings" charset="2"/>
                <a:cs typeface="Wingdings" charset="2"/>
              </a:defRPr>
            </a:pPr>
            <a:endParaRPr/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fwUAAN0TAADNFgAAwCkAAA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93445" y="3228975"/>
            <a:ext cx="2813050" cy="35579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5x0AAN0TAAAGLQAAfikAAA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860925" y="3228975"/>
            <a:ext cx="2458085" cy="35159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Z7ruU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BTAQAAUwEAAPg0AAAYFQAAEAAAACYAAAAIAAAA//////////8="/>
              </a:ext>
            </a:extLst>
          </p:cNvSpPr>
          <p:nvPr/>
        </p:nvSpPr>
        <p:spPr>
          <a:xfrm>
            <a:off x="215265" y="215265"/>
            <a:ext cx="8395335" cy="32137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sz="24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2. HISTÓRICO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539750" lvl="4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SESSÃO DE BRUXARIA NO PALÁCIO DE VERSALHES (1709)</a:t>
            </a:r>
          </a:p>
          <a:p>
            <a:pPr marL="539750" lvl="4">
              <a:buFont typeface="Wingdings" pitchFamily="2" charset="2"/>
              <a:buChar char="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REI LUÍS XIV (1643-1715)</a:t>
            </a:r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MARQUESA CATHERINE DE LUNIS</a:t>
            </a:r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MATERIALIZAÇÃO DE UM CAVALO</a:t>
            </a:r>
          </a:p>
          <a:p>
            <a:pPr marL="0" lvl="4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</a:t>
            </a:r>
          </a:p>
          <a:p>
            <a:pPr marL="0" lvl="4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4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</a:p>
          <a:p>
            <a:pPr marL="0" lvl="1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8">
              <a:buFont typeface="Wingdings" pitchFamily="2" charset="2"/>
              <a:buChar char=""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4">
              <a:buNone/>
              <a:defRPr sz="2000"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</p:txBody>
      </p:sp>
      <p:pic>
        <p:nvPicPr>
          <p:cNvPr id="3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/AAG+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ZAAAAGUXAADWFwAAGiY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803015"/>
            <a:ext cx="3811270" cy="23907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BAEE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qxkAALgYAAAtNwAAFCU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172585" y="4018280"/>
            <a:ext cx="4796790" cy="20091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SRnWY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EAQAAUwEAAJ43AABDJgAAEAAAACYAAAAIAAAA//////////8="/>
              </a:ext>
            </a:extLst>
          </p:cNvSpPr>
          <p:nvPr/>
        </p:nvSpPr>
        <p:spPr>
          <a:xfrm>
            <a:off x="287020" y="215265"/>
            <a:ext cx="8754110" cy="60045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sz="2400" b="1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3. QUÍMICA, FÍSICA E BIOLOGIA</a:t>
            </a:r>
          </a:p>
          <a:p>
            <a:pPr>
              <a:defRPr sz="24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ESTUDOS ACERCA DA NATUREZA E PROPRIEDADES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 </a:t>
            </a:r>
            <a:r>
              <a:t>AINDA HÁ MUITO O QUE FAZER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</a:t>
            </a:r>
            <a:r>
              <a:t>	A RARIDADE É UM OBSTÁCULO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Wingdings" charset="2"/>
                <a:ea typeface="Wingdings" charset="2"/>
                <a:cs typeface="Wingdings" charset="2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Wingdings" charset="2"/>
                <a:ea typeface="Wingdings" charset="2"/>
                <a:cs typeface="Wingdings" charset="2"/>
              </a:defRPr>
            </a:pPr>
            <a:r>
              <a:t>		</a:t>
            </a:r>
            <a:r>
              <a:rPr>
                <a:latin typeface="Verdana" pitchFamily="2" charset="0"/>
                <a:ea typeface="Verdana" pitchFamily="2" charset="0"/>
                <a:cs typeface="Verdana" pitchFamily="2" charset="0"/>
              </a:rPr>
              <a:t>- MORALIDADE DAS PESSOAS ENVOLVIDAS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>
              <a:latin typeface="Verdana" pitchFamily="2" charset="0"/>
              <a:ea typeface="Verdana" pitchFamily="2" charset="0"/>
              <a:cs typeface="Verdana" pitchFamily="2" charset="0"/>
            </a:endParaRPr>
          </a:p>
          <a:p>
            <a:pPr marL="504190" lvl="4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AS DIFICULDADES NA ANÁLISE LABORATORIAL</a:t>
            </a:r>
          </a:p>
          <a:p>
            <a:pPr marL="504190" lvl="4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4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O ECTOPLASMA ESTÁ LIGADO AO MÉDIUM</a:t>
            </a:r>
          </a:p>
          <a:p>
            <a:pPr marL="0" lvl="4">
              <a:buNone/>
              <a:defRPr sz="2000">
                <a:solidFill>
                  <a:srgbClr val="000000"/>
                </a:solidFill>
                <a:latin typeface="Wingdings" charset="2"/>
                <a:ea typeface="Wingdings" charset="2"/>
                <a:cs typeface="Wingdings" charset="2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QUALQUER TOQUE HÁ REPERCUSSÃO IMEDIATA, COM RÁPIDA E TRAUMÁTICA ENTRADA NO CORPO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- 1872: FLORENCE COOK FICOU ENFERMA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O MESMO COM EVA CARRIÉRE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M/ipc8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EAQAAUwEAAC03AABjGAAAEAAAACYAAAAIAAAA//////////8="/>
              </a:ext>
            </a:extLst>
          </p:cNvSpPr>
          <p:nvPr/>
        </p:nvSpPr>
        <p:spPr>
          <a:xfrm>
            <a:off x="287020" y="215265"/>
            <a:ext cx="8682355" cy="37490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</a:t>
            </a:r>
            <a:r>
              <a:rPr dirty="0">
                <a:latin typeface="Wingdings" charset="2"/>
                <a:ea typeface="Wingdings" charset="2"/>
                <a:cs typeface="Wingdings" charset="2"/>
              </a:rPr>
              <a:t> </a:t>
            </a:r>
            <a:r>
              <a:rPr dirty="0"/>
              <a:t>O ESPÍRITO MATERIALIZADOS LIGA-SE AO MÉDIUM POR UM CORDÃO FLUÍDICO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dirty="0"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</a:t>
            </a:r>
            <a:r>
              <a:rPr dirty="0"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rPr dirty="0"/>
              <a:t>O ECTOPLASMA É INDISPENSÁVEL À SOBREVIVÊNCIA DO MÉDIUM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dirty="0"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- ITÁLIA: TENTATIVAS DE CAPTURAR PARTE DO ECOPLASMA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dirty="0"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- PORÉM, HÁ EXCEÇÕES: MECHAS DE CABELO, PEDAÇOS DE ROUPAS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dirty="0"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rJ5J4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iAAAAUwEAAEA4AACjIwAAEAAAACYAAAAIAAAA//////////8="/>
              </a:ext>
            </a:extLst>
          </p:cNvSpPr>
          <p:nvPr/>
        </p:nvSpPr>
        <p:spPr>
          <a:xfrm>
            <a:off x="143510" y="215265"/>
            <a:ext cx="9000490" cy="55778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lvl="1">
              <a:buFont typeface="Wingdings" pitchFamily="2" charset="2"/>
              <a:buChar char=""/>
              <a:defRPr>
                <a:solidFill>
                  <a:srgbClr val="000000"/>
                </a:solidFill>
              </a:defRPr>
            </a:pPr>
            <a:r>
              <a:rPr dirty="0"/>
              <a:t> </a:t>
            </a:r>
            <a:r>
              <a:rPr sz="2000" dirty="0" smtClean="0">
                <a:latin typeface="Verdana" pitchFamily="2" charset="0"/>
                <a:ea typeface="Verdana" pitchFamily="2" charset="0"/>
                <a:cs typeface="Verdana" pitchFamily="2" charset="0"/>
              </a:rPr>
              <a:t>BIOQ</a:t>
            </a:r>
            <a:r>
              <a:rPr lang="pt-BR" sz="2000" dirty="0" smtClean="0">
                <a:latin typeface="Verdana" pitchFamily="2" charset="0"/>
                <a:ea typeface="Verdana" pitchFamily="2" charset="0"/>
                <a:cs typeface="Verdana" pitchFamily="2" charset="0"/>
              </a:rPr>
              <a:t>UÍ</a:t>
            </a:r>
            <a:r>
              <a:rPr sz="2000" dirty="0" smtClean="0">
                <a:latin typeface="Verdana" pitchFamily="2" charset="0"/>
                <a:ea typeface="Verdana" pitchFamily="2" charset="0"/>
                <a:cs typeface="Verdana" pitchFamily="2" charset="0"/>
              </a:rPr>
              <a:t>MICA </a:t>
            </a:r>
            <a:r>
              <a:rPr sz="2000" dirty="0">
                <a:latin typeface="Verdana" pitchFamily="2" charset="0"/>
                <a:ea typeface="Verdana" pitchFamily="2" charset="0"/>
                <a:cs typeface="Verdana" pitchFamily="2" charset="0"/>
              </a:rPr>
              <a:t>DO ECTOPLASMA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sz="2000" dirty="0">
              <a:latin typeface="Verdana" pitchFamily="2" charset="0"/>
              <a:ea typeface="Verdana" pitchFamily="2" charset="0"/>
              <a:cs typeface="Verdana" pitchFamily="2" charset="0"/>
            </a:endParaRP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</a:t>
            </a:r>
            <a:r>
              <a:rPr dirty="0"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rPr dirty="0"/>
              <a:t>BARÃO DE SCHRENCK-NOTZING: 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dirty="0"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	- RESÍDUOS DE ECTOPLASMA DA MÉDIUM EVA CARRIERE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	- CÉLULAS EPITELIAIS, LEUCÓCITOS, SAIS E GORDURA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dirty="0"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</a:t>
            </a:r>
            <a:r>
              <a:rPr dirty="0"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rPr dirty="0"/>
              <a:t>LEBIEDEZINSK</a:t>
            </a:r>
            <a:r>
              <a:rPr dirty="0" smtClean="0"/>
              <a:t>:</a:t>
            </a:r>
            <a:endParaRPr lang="pt-BR" dirty="0" smtClean="0"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 dirty="0"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 dirty="0" smtClean="0"/>
              <a:t>		- MÉDIUM: STANISLAWA P.</a:t>
            </a:r>
            <a:endParaRPr dirty="0"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	- OBTEVE 0,101g DE ECTOPLASMA (DIÂMETRO 10,5mm)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	- DUAS PARTES: MUNIQUE E VARSÓVIA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	- RESULTADOS IDÊNTICOS: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dirty="0"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“SUBSTÂNCIA ALBUMINÓIDE COM CORPO GORDUROSO, CONTENDO ELEVADA QUANTIDADE DE LEUCÓCITOS. NA APARÊNCIA LEMBRA A LINFA E O QUILO”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dirty="0"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dirty="0"/>
              <a:t>	</a:t>
            </a:r>
            <a:r>
              <a:rPr dirty="0"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rPr dirty="0"/>
              <a:t>JAMES BLACK: C</a:t>
            </a:r>
            <a:r>
              <a:rPr sz="1600" dirty="0"/>
              <a:t>120</a:t>
            </a:r>
            <a:r>
              <a:rPr dirty="0"/>
              <a:t> H</a:t>
            </a:r>
            <a:r>
              <a:rPr sz="1600" dirty="0"/>
              <a:t>1184</a:t>
            </a:r>
            <a:r>
              <a:rPr dirty="0"/>
              <a:t> N</a:t>
            </a:r>
            <a:r>
              <a:rPr sz="1600" dirty="0"/>
              <a:t>218</a:t>
            </a:r>
            <a:r>
              <a:rPr dirty="0"/>
              <a:t> S</a:t>
            </a:r>
            <a:r>
              <a:rPr sz="1600" dirty="0"/>
              <a:t>5</a:t>
            </a:r>
            <a:r>
              <a:rPr dirty="0"/>
              <a:t> O</a:t>
            </a:r>
            <a:r>
              <a:rPr sz="1600" dirty="0"/>
              <a:t>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O+1pw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EAQAAYAAAAC03AACQJAAAEAAAACYAAAAIAAAA//////////8="/>
              </a:ext>
            </a:extLst>
          </p:cNvSpPr>
          <p:nvPr/>
        </p:nvSpPr>
        <p:spPr>
          <a:xfrm>
            <a:off x="287020" y="60960"/>
            <a:ext cx="8682355" cy="5882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CARACTERÍSTICAS FÍSICAS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 </a:t>
            </a:r>
            <a:r>
              <a:t>APARÊNCIA: FIOS, TELAS, FLOCOS, TECIDOS, TEIAS, 						    MASSAS AMORFAS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COR: BRANCA, AMARELA, CINZA, NEGRA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INVISÍVEL, SEMILÍQUIDA, PASTOSA, SÓLIDA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	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Wingdings" charset="2"/>
                <a:ea typeface="Wingdings" charset="2"/>
                <a:cs typeface="Wingdings" charset="2"/>
              </a:defRPr>
            </a:pPr>
            <a:endParaRPr>
              <a:latin typeface="Wingdings" charset="2"/>
              <a:ea typeface="Wingdings" charset="2"/>
              <a:cs typeface="Wingdings" charset="2"/>
            </a:endParaRPr>
          </a:p>
          <a:p>
            <a:pPr marL="0" lvl="1">
              <a:buNone/>
              <a:defRPr sz="2000">
                <a:solidFill>
                  <a:srgbClr val="000000"/>
                </a:solidFill>
                <a:latin typeface="Wingdings" charset="2"/>
                <a:ea typeface="Wingdings" charset="2"/>
                <a:cs typeface="Wingdings" charset="2"/>
              </a:defRPr>
            </a:pPr>
            <a:r>
              <a:t>		</a:t>
            </a:r>
            <a:r>
              <a:rPr>
                <a:latin typeface="Verdana" pitchFamily="2" charset="0"/>
                <a:ea typeface="Verdana" pitchFamily="2" charset="0"/>
                <a:cs typeface="Verdana" pitchFamily="2" charset="0"/>
              </a:rPr>
              <a:t>CHEIRO QUE LEMBRA OZÔNIO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>
              <a:latin typeface="Verdana" pitchFamily="2" charset="0"/>
              <a:ea typeface="Verdana" pitchFamily="2" charset="0"/>
              <a:cs typeface="Verdana" pitchFamily="2" charset="0"/>
            </a:endParaRP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SENSAÇÃO TÁTIL: ÚMIDO, VISCOSO, LEVEMENTE FRIO</a:t>
            </a:r>
          </a:p>
          <a:p>
            <a:pPr marL="0" lvl="1">
              <a:buNone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</a:p>
          <a:p>
            <a:pPr marL="0" lvl="1">
              <a:buNone/>
              <a:defRPr sz="2000">
                <a:latin typeface="Wingdings" charset="2"/>
                <a:ea typeface="Wingdings" charset="2"/>
                <a:cs typeface="Wingdings" charset="2"/>
              </a:defRPr>
            </a:pPr>
            <a:endParaRPr/>
          </a:p>
          <a:p>
            <a:pPr marL="0" lvl="1">
              <a:buNone/>
              <a:defRPr sz="2000">
                <a:latin typeface="Wingdings" charset="2"/>
                <a:ea typeface="Wingdings" charset="2"/>
                <a:cs typeface="Wingdings" charset="2"/>
              </a:defRPr>
            </a:pPr>
            <a:r>
              <a:t>	</a:t>
            </a:r>
          </a:p>
          <a:p>
            <a:pPr marL="0" lvl="1">
              <a:buNone/>
              <a:defRPr sz="2000">
                <a:latin typeface="Wingdings" charset="2"/>
                <a:ea typeface="Wingdings" charset="2"/>
                <a:cs typeface="Wingdings" charset="2"/>
              </a:defRPr>
            </a:pPr>
            <a:endParaRPr/>
          </a:p>
          <a:p>
            <a:pPr marL="0" lvl="1">
              <a:buNone/>
              <a:defRPr sz="2000">
                <a:latin typeface="Wingdings" charset="2"/>
                <a:ea typeface="Wingdings" charset="2"/>
                <a:cs typeface="Wingdings" charset="2"/>
              </a:defRPr>
            </a:pPr>
            <a:endParaRPr/>
          </a:p>
          <a:p>
            <a:pPr marL="0" lvl="1">
              <a:buNone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T0sG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aQMAAGoDAADrGQAApCQ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" y="554990"/>
            <a:ext cx="3658870" cy="54013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rdVc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9x0AAMMDAAD4NAAAMiQ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871085" y="611505"/>
            <a:ext cx="3739515" cy="527240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3yZPc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cw8AAFMBAABwKQAAhC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511425" y="215265"/>
            <a:ext cx="4224655" cy="63709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ZotWs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iwgAAOIAAAB3LQAAziU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388745" y="143510"/>
            <a:ext cx="6002020" cy="60020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ixaTexto1"/>
          <p:cNvSpPr txBox="1">
            <a:extLst>
              <a:ext uri="smNativeData">
                <pr:smNativeData xmlns:pr="smNativeData" xmlns:p14="http://schemas.microsoft.com/office/powerpoint/2010/main" xmlns="" val="SMDATA_13_Iolr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P8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UCAAA9iUAAAYtAAA2KAAAECAAACYAAAAIAAAA//////////8="/>
              </a:ext>
            </a:extLst>
          </p:cNvSpPr>
          <p:nvPr/>
        </p:nvSpPr>
        <p:spPr>
          <a:xfrm>
            <a:off x="1435100" y="6170930"/>
            <a:ext cx="588391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>
                <a:solidFill>
                  <a:srgbClr val="000000"/>
                </a:solidFill>
              </a:defRPr>
            </a:pPr>
            <a:r>
              <a:t>MÉDIUM DIVALDO FRANCO, EM 1977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K4fV6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nAEAABAHAABHGAAA3y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" y="1148080"/>
            <a:ext cx="3684905" cy="45205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uQ2ho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mhkAACAOAAAgNwAAOyA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161790" y="2296160"/>
            <a:ext cx="4799330" cy="29432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fEk7k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lAQAA4gAAAC03AAASFgAAEAAAACYAAAAIAAAA//////////8="/>
              </a:ext>
            </a:extLst>
          </p:cNvSpPr>
          <p:nvPr/>
        </p:nvSpPr>
        <p:spPr>
          <a:xfrm>
            <a:off x="186055" y="143510"/>
            <a:ext cx="8783320" cy="3444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539750" lvl="4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LUZ:</a:t>
            </a:r>
          </a:p>
          <a:p>
            <a:pPr marL="539750" lvl="4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GRANDE SENSIBILIDADE À LUZ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MAIOR O GRAU DE DESORGANIZAÇÃO, MAIS SENSÍVEL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PERIGO AO MÉDIUM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EUSÁPIA PALADINO: 2 MESES E MEIO NO HOSPITAL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GEORGE VALIENTIANE:MANCHA ROXA NO PEITO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NÃO HÁ REGRA ABSOLUTA: KATIE KING,MIRABELLI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323850" lvl="2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O ELEMENTO FÓSFORO E O ECTOPLASMA</a:t>
            </a:r>
          </a:p>
          <a:p>
            <a:pPr marL="323850" lvl="2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NEWTON BOECHAT E GILBERTO CARDOSO: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O FOSFATO DE LECITINA FAZ PARTE DO ECTOPLASMA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PARTICIPANTES DAS REUNIÕES: PESCADO, OVO, LEITE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J7ttI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EAQAAUwEAALw2AABjJwAAEAAAACYAAAAIAAAA//////////8="/>
              </a:ext>
            </a:extLst>
          </p:cNvSpPr>
          <p:nvPr/>
        </p:nvSpPr>
        <p:spPr>
          <a:xfrm>
            <a:off x="287020" y="215265"/>
            <a:ext cx="8610600" cy="61874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lvl="1">
              <a:buFont typeface="Wingdings" pitchFamily="2" charset="2"/>
              <a:buChar char=""/>
              <a:defRPr>
                <a:solidFill>
                  <a:srgbClr val="000000"/>
                </a:solidFill>
              </a:defRPr>
            </a:pPr>
            <a:r>
              <a:t> </a:t>
            </a:r>
            <a:r>
              <a:rPr sz="2000">
                <a:latin typeface="Verdana" pitchFamily="2" charset="0"/>
                <a:ea typeface="Verdana" pitchFamily="2" charset="0"/>
                <a:cs typeface="Verdana" pitchFamily="2" charset="0"/>
              </a:rPr>
              <a:t>O NECRO-VISIO-FONO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sz="2000">
              <a:latin typeface="Verdana" pitchFamily="2" charset="0"/>
              <a:ea typeface="Verdana" pitchFamily="2" charset="0"/>
              <a:cs typeface="Verdana" pitchFamily="2" charset="0"/>
            </a:endParaRP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</a:t>
            </a:r>
            <a:r>
              <a:t>	DÉCADA DE 1940</a:t>
            </a:r>
            <a:endParaRPr>
              <a:latin typeface="Wingdings" charset="2"/>
              <a:ea typeface="Wingdings" charset="2"/>
              <a:cs typeface="Wingdings" charset="2"/>
            </a:endParaRP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>
              <a:latin typeface="Wingdings" charset="2"/>
              <a:ea typeface="Wingdings" charset="2"/>
              <a:cs typeface="Wingdings" charset="2"/>
            </a:endParaRP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 </a:t>
            </a:r>
            <a:r>
              <a:t>FINALIDADE DE CAPTAR IMAGENS E SONS DOS DESENCARNADOS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Wingdings" charset="2"/>
                <a:ea typeface="Wingdings" charset="2"/>
                <a:cs typeface="Wingdings" charset="2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CESÁRIO GOGONI E CORNÉLIO PIRES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CONSTRUÍDO SOB A ORIENTAÇÃO DOS ESPÍRITOS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ELES DESMATERIALIZAVAM O DINHEIRO 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- 3 A 4 DIAS DEPOIS MATERIALIZAVAM AS PEÇAS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COMPRADAS NA ALEMANHA, INGLATERRA E EUA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MAIS DE 1400 PEÇAS FORAM UTILIZADAS</a:t>
            </a:r>
          </a:p>
          <a:p>
            <a:pPr marL="0" lvl="1">
              <a:buNone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uE20s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EAQAAxAEAALw2AAAEIgAAEAAAACYAAAAIAAAA//////////8="/>
              </a:ext>
            </a:extLst>
          </p:cNvSpPr>
          <p:nvPr/>
        </p:nvSpPr>
        <p:spPr>
          <a:xfrm>
            <a:off x="287020" y="287020"/>
            <a:ext cx="8610600" cy="52425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ESPIRITISMO (SÉCULO XIX)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>
                <a:solidFill>
                  <a:srgbClr val="000000"/>
                </a:solidFill>
                <a:latin typeface="Verdana" pitchFamily="2" charset="0"/>
                <a:ea typeface="SimSun" charset="0"/>
                <a:cs typeface="Times New Roman" pitchFamily="1" charset="0"/>
              </a:defRPr>
            </a:pPr>
            <a:r>
              <a:rPr sz="2000">
                <a:latin typeface="Wingdings" charset="2"/>
                <a:ea typeface="Wingdings" charset="2"/>
                <a:cs typeface="Wingdings" charset="2"/>
              </a:rPr>
              <a:t>		</a:t>
            </a:r>
            <a:r>
              <a:t> </a:t>
            </a:r>
            <a:r>
              <a:rPr sz="2000"/>
              <a:t>ANÁLISE CIENTÍFICA E COMPREENSÃO DO FENÔMENO</a:t>
            </a:r>
          </a:p>
          <a:p>
            <a:pPr marL="0" lvl="1">
              <a:buNone/>
              <a:defRPr>
                <a:solidFill>
                  <a:srgbClr val="000000"/>
                </a:solidFill>
                <a:latin typeface="Verdana" pitchFamily="2" charset="0"/>
                <a:ea typeface="SimSun" charset="0"/>
                <a:cs typeface="Times New Roman" pitchFamily="1" charset="0"/>
              </a:defRPr>
            </a:pPr>
            <a:endParaRPr sz="2000"/>
          </a:p>
          <a:p>
            <a:pPr marL="539750" lvl="4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SimSun" charset="0"/>
                <a:cs typeface="Times New Roman" pitchFamily="1" charset="0"/>
              </a:defRPr>
            </a:pPr>
            <a:r>
              <a:t> WILLIAM CROOKES (1832-1910)</a:t>
            </a:r>
          </a:p>
          <a:p>
            <a:pPr marL="539750" lvl="4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SimSun" charset="0"/>
                <a:cs typeface="Times New Roman" pitchFamily="1" charset="0"/>
              </a:defRPr>
            </a:pPr>
            <a:endParaRPr/>
          </a:p>
          <a:p>
            <a:pPr marL="0" lvl="4">
              <a:buNone/>
              <a:defRPr sz="2000">
                <a:solidFill>
                  <a:srgbClr val="000000"/>
                </a:solidFill>
                <a:latin typeface="Verdana" pitchFamily="2" charset="0"/>
                <a:ea typeface="SimSun" charset="0"/>
                <a:cs typeface="Times New Roman" pitchFamily="1" charset="0"/>
              </a:defRPr>
            </a:pPr>
            <a:r>
              <a:t>		</a:t>
            </a:r>
            <a:r>
              <a:rPr>
                <a:uFill>
                  <a:solidFill>
                    <a:srgbClr val="000000"/>
                  </a:solidFill>
                </a:uFill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rPr>
                <a:uFill>
                  <a:solidFill>
                    <a:srgbClr val="000000"/>
                  </a:solidFill>
                </a:uFill>
              </a:rPr>
              <a:t> FÍSICO E QUÍMICO</a:t>
            </a:r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>
              <a:uFill>
                <a:solidFill>
                  <a:srgbClr val="000000"/>
                </a:solidFill>
              </a:uFill>
            </a:endParaRPr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MEMBRO DA SOCIEDADE REAL DE LONDRES</a:t>
            </a:r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DESCOBRIU O TÁLIO, O QUARTO ESTADO DA MATÉRIA,</a:t>
            </a:r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INVENTOU O TUBO DE RAIOS CATÓDICOS</a:t>
            </a:r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ESTUDOU AS MATERIALIZAÇÕES DE KATE KING (1871-1874)</a:t>
            </a:r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4"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Verdana" pitchFamily="2" charset="0"/>
                <a:cs typeface="Verdana" pitchFamily="2" charset="0"/>
              </a:rPr>
              <a:t></a:t>
            </a:r>
            <a:r>
              <a:t> LIVRO “FATOS ESPÍRITAS”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ThOLZ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+QMAAGkDAAB0NAAAuic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" y="200025"/>
            <a:ext cx="8804847" cy="65956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S72JU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g8f//dR4AALz6//+1IAAAEAAAACYAAAAIAAAA//////////8="/>
              </a:ext>
            </a:extLst>
          </p:cNvSpPr>
          <p:nvPr/>
        </p:nvSpPr>
        <p:spPr>
          <a:xfrm>
            <a:off x="-2296160" y="4951095"/>
            <a:ext cx="144018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GNVm0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KAcAADUCAACOMAAAbyY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81965" y="62603"/>
            <a:ext cx="7749540" cy="678139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S82ZQ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BTAQAA4gAAAEA4AABSJwAAEAAAACYAAAAIAAAA//////////8="/>
              </a:ext>
            </a:extLst>
          </p:cNvSpPr>
          <p:nvPr/>
        </p:nvSpPr>
        <p:spPr>
          <a:xfrm>
            <a:off x="215265" y="143510"/>
            <a:ext cx="8928735" cy="6248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sz="2400" b="1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4. A EXTERIORIZAÇÃO</a:t>
            </a:r>
          </a:p>
          <a:p>
            <a:pPr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PROCESSO DE EXTERIORIZAÇÃO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 </a:t>
            </a:r>
            <a:r>
              <a:t>O DESACOPLAMENTO PARCIAL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DESDOBRAMENTO 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EMANAÇÕES PSICOFÍSICAS, SENDO O CITOPLASMA UMA DAS FONTES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PROCESSO EM SI É DESCONHECIDO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SAÍDA POR TODOS OS ORÍFICIOS E POROS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539750" lvl="3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CONSTITUIÇÃO GERAL</a:t>
            </a:r>
          </a:p>
          <a:p>
            <a:pPr marL="539750" lvl="3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3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FLUIDOS A: MUNDO ESPIRITUAL</a:t>
            </a:r>
          </a:p>
          <a:p>
            <a:pPr marL="0" lvl="3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FLUIDOS B: MÉDIUM + ASSISTENTES</a:t>
            </a:r>
          </a:p>
          <a:p>
            <a:pPr marL="0" lvl="3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FLUIDOS C: NATUREZA</a:t>
            </a:r>
          </a:p>
          <a:p>
            <a:pPr marL="0" lvl="4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4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- OBSERVAÇÃO: GRAU DE PERFEIÇÃO DA MATERIALIZAÇÃO</a:t>
            </a:r>
          </a:p>
          <a:p>
            <a:pPr marL="0" lvl="4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					E GRAU DE ESPIRITUALIZAÇÃO</a:t>
            </a:r>
          </a:p>
          <a:p>
            <a:pPr marL="0" lvl="1">
              <a:buNone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Qt9Q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AAAAA1wAAAEA4AAAHFgAAEAAAACYAAAAIAAAA//////////8="/>
              </a:ext>
            </a:extLst>
          </p:cNvSpPr>
          <p:nvPr/>
        </p:nvSpPr>
        <p:spPr>
          <a:xfrm>
            <a:off x="0" y="136525"/>
            <a:ext cx="9144000" cy="3444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lvl="1">
              <a:buFont typeface="Wingdings" pitchFamily="2" charset="2"/>
              <a:buChar char=""/>
              <a:defRPr>
                <a:solidFill>
                  <a:srgbClr val="000000"/>
                </a:solidFill>
              </a:defRPr>
            </a:pPr>
            <a:r>
              <a:t> </a:t>
            </a:r>
            <a:r>
              <a:rPr sz="2000">
                <a:latin typeface="Verdana" pitchFamily="2" charset="0"/>
                <a:ea typeface="Verdana" pitchFamily="2" charset="0"/>
                <a:cs typeface="Verdana" pitchFamily="2" charset="0"/>
              </a:rPr>
              <a:t>CURIOSIDADES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sz="2000">
              <a:latin typeface="Verdana" pitchFamily="2" charset="0"/>
              <a:ea typeface="Verdana" pitchFamily="2" charset="0"/>
              <a:cs typeface="Verdana" pitchFamily="2" charset="0"/>
            </a:endParaRP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 </a:t>
            </a:r>
            <a:r>
              <a:t>PRESENÇA DO OZÔNIO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LUZ VERMELHA NA ECTOPLASMIA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</a:t>
            </a:r>
            <a:r>
              <a:t>	FENÔMENOS DE TRANSPORTE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	- MECANISMO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		</a:t>
            </a:r>
            <a:r>
              <a:rPr>
                <a:latin typeface="Wingdings" charset="2"/>
                <a:ea typeface="Wingdings" charset="2"/>
                <a:cs typeface="Wingdings" charset="2"/>
              </a:rPr>
              <a:t>	</a:t>
            </a:r>
            <a:r>
              <a:t>A MOLDAGEM EM PARAFINA</a:t>
            </a:r>
          </a:p>
          <a:p>
            <a:pPr marL="0" lvl="1">
              <a:buNone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nOiDz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+gAAAPsAAAA9NwAA4C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159385"/>
            <a:ext cx="8820785" cy="55098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egfMc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pgIAAGkDAAB/NAAAwSM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" y="554355"/>
            <a:ext cx="8103235" cy="52578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ZEK1q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+gAAAPoAAADkDwAAQic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158750"/>
            <a:ext cx="2424430" cy="6223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Imagem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Muphf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cxEAANQIAABPNgAAwSM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836545" y="1435100"/>
            <a:ext cx="5991860" cy="43770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2ZwN0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AAAAAA1wAAAEA4AACnGAAAEAAAACYAAAAIAAAA//////////8="/>
              </a:ext>
            </a:extLst>
          </p:cNvSpPr>
          <p:nvPr/>
        </p:nvSpPr>
        <p:spPr>
          <a:xfrm>
            <a:off x="0" y="136525"/>
            <a:ext cx="9144000" cy="3870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539750"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VOLTA AO CORPO</a:t>
            </a:r>
          </a:p>
          <a:p>
            <a:pPr marL="539750"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>
                <a:latin typeface="Wingdings" charset="2"/>
                <a:ea typeface="Wingdings" charset="2"/>
                <a:cs typeface="Wingdings" charset="2"/>
              </a:rPr>
              <a:t>		 </a:t>
            </a:r>
            <a:r>
              <a:t>PURIFICAÇÃO</a:t>
            </a:r>
          </a:p>
          <a:p>
            <a:pPr marL="0" lvl="1">
              <a:buNone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400" b="1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5. USOS DO ECTOPLASMA</a:t>
            </a:r>
          </a:p>
          <a:p>
            <a:pPr marL="0" lvl="1">
              <a:buNone/>
              <a:defRPr sz="2400" b="1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647700"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FENÔMENOS DE EFEITO FÍSICO</a:t>
            </a:r>
          </a:p>
          <a:p>
            <a:pPr marL="647700"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647700"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OPERAÇÕES PERISPIRITUAIS	</a:t>
            </a:r>
          </a:p>
          <a:p>
            <a:pPr marL="0" lvl="1">
              <a:buNone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marL="0" lvl="1">
              <a:buNone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Texto1"/>
          <p:cNvSpPr>
            <a:extLst>
              <a:ext uri="smNativeData">
                <pr:smNativeData xmlns:pr="smNativeData" xmlns:p14="http://schemas.microsoft.com/office/powerpoint/2010/main" xmlns="" val="SMDATA_13_IolrXh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IWalAn9/fwCAgIADzMzMAMDA/wB/f38AAAAAAAAAAAAAAAAAAAAAAAAAAAAhAAAAGAAAABQAAADiAAAAUwEAALw2AADDHgAAEAAAACYAAAAIAAAA//////////8="/>
              </a:ext>
            </a:extLst>
          </p:cNvSpPr>
          <p:nvPr/>
        </p:nvSpPr>
        <p:spPr>
          <a:xfrm>
            <a:off x="143510" y="215265"/>
            <a:ext cx="8754110" cy="47853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sz="24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6. REFERÊNCIAS BIBLIOGRÁFICAS</a:t>
            </a:r>
          </a:p>
          <a:p>
            <a:pPr>
              <a:defRPr sz="24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O LIVRO DOS MÉDIUNS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O LIVRO DOS FLUIDOS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ESPÍRITO, PERISPÍRITO E ALMA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MISSIONÁRIOS DA LUZ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NOS DOMÍNIOS DA MEDIUNIDADE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t> MECANISMOS DA MEDIUNIDADE</a:t>
            </a:r>
            <a:endParaRPr lang="pt-BR"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 MATERIALIZAÇÕES LUMINOSAS</a:t>
            </a:r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/>
          </a:p>
          <a:p>
            <a:pPr lvl="1"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r>
              <a:rPr lang="pt-BR"/>
              <a:t>O TRABALHO DOS MORTOS</a:t>
            </a:r>
          </a:p>
          <a:p>
            <a:pPr lvl="1">
              <a:buFont typeface="Wingdings" pitchFamily="2" charset="2"/>
              <a:buChar char=""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/>
          </a:p>
          <a:p>
            <a:pPr marL="0" lvl="1">
              <a:buNone/>
              <a:defRPr sz="2000">
                <a:latin typeface="Verdana" pitchFamily="2" charset="0"/>
                <a:ea typeface="Verdana" pitchFamily="2" charset="0"/>
                <a:cs typeface="Verdana" pitchFamily="2" charset="0"/>
              </a:defRPr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9////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pgIAAGoEAADJMgAA/CQ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" y="717550"/>
            <a:ext cx="7825105" cy="52946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QAA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2wQAALsEAAD+MwAAMiQ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89305" y="768985"/>
            <a:ext cx="7662545" cy="51149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olrXhMAAAAlAAAAEQAAAC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CFmpQ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BAEEADAAAABAAAAAAAAAAAAAAAAAAAAAAAAAAHgAAAGgAAAAAAAAAAAAAAAAAAAAAAAAAAAAAABAnAAAQJwAAAAAAAAAAAAAAAAAAAAAAAAAAAAAAAAAAAAAAAAAAAAAUAAAAAAAAAMDA/wAAAAAAZAAAADIAAAAAAAAAZAAAAAAAAAB/f38ACgAAAB8AAABUAAAAu+DjBf///wEAAAAAAAAAAAAAAAAAAAAAAAAAAAAAAAAAAAAAAAAAACFmpQJ/f38AgICAA8zMzADAwP8Af39/AAAAAAAAAAAAAAAAAP///wAAAAAAIQAAABgAAAAUAAAA4gAAAKYCAACqIAAA1SU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" y="430530"/>
            <a:ext cx="5166360" cy="5719445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3" name="ObjetoOLE1"/>
          <p:cNvGraphicFramePr>
            <a:graphicFrameLocks noChangeAspect="1"/>
            <a:extLst>
              <a:ext uri="smNativeData">
                <pr:smNativeData xmlns:pr="smNativeData" xmlns:p14="http://schemas.microsoft.com/office/powerpoint/2010/main" xmlns="" val="SMDATA_15_IolrXhMAAAAlAAAAMg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EAAAAjAAAABAAAAGQAAAAXAAAAFAAAAAAAAAAAAAAA/38AAP9/AAAAAAAACQAAAAQAAAALAgAADAAAABAAAAAAAAAAAAAAAAAAAAAAAAAAHgAAAGgAAAAAAAAAAAAAAAAAAAAAAAAAAAAAABAnAAAQJwAAAAAAAAAAAAAAAAAAAAAAAAAAAAAAAAAAAAAAAAAAAAAUAAAAAAAAAMDA/wAAAAAAZAAAADIAAAAAAAAAZAAAAAAAAAB/f38AAAAAAB8AAABUAAAA////AP///wEAAAAAAAAAAAAAAAAAAAAAAAAAAAAAAAAAAAAAAAAAAAAAAAB/f38AgICAA8zMzADAwP8Af39/AAAAAAAAAAAAAAAAAP///wAAAAAAIQAAABgAAAAUAAAAGyEAABcDAACLNwAAEQgAABAAAAAmAAAACAAAAP//////////"/>
              </a:ext>
            </a:extLst>
          </p:cNvGraphicFramePr>
          <p:nvPr/>
        </p:nvGraphicFramePr>
        <p:xfrm>
          <a:off x="5381625" y="502285"/>
          <a:ext cx="3647440" cy="808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aint.Picture" r:id="rId4" imgW="3648075" imgH="809625" progId="Paint.Picture">
                  <p:embed/>
                </p:oleObj>
              </mc:Choice>
              <mc:Fallback>
                <p:oleObj name="Paint.Picture" r:id="rId4" imgW="3648075" imgH="809625" progId="Paint.Picture">
                  <p:embed/>
                  <p:pic>
                    <p:nvPicPr>
                      <p:cNvPr id="0" name="ObjetoOLE1" descr="image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625" y="502285"/>
                        <a:ext cx="3647440" cy="808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2166A5"/>
      </a:dk1>
      <a:lt1>
        <a:srgbClr val="FFFFFF"/>
      </a:lt1>
      <a:dk2>
        <a:srgbClr val="2064A2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2166A5"/>
        </a:dk1>
        <a:lt1>
          <a:srgbClr val="FFFFFF"/>
        </a:lt1>
        <a:dk2>
          <a:srgbClr val="2064A2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FFFFFF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626262"/>
        </a:dk1>
        <a:lt1>
          <a:srgbClr val="A3A699"/>
        </a:lt1>
        <a:dk2>
          <a:srgbClr val="626262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60597B"/>
        </a:dk1>
        <a:lt1>
          <a:srgbClr val="9A9ABC"/>
        </a:lt1>
        <a:dk2>
          <a:srgbClr val="60597B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2166A5"/>
        </a:dk1>
        <a:lt1>
          <a:srgbClr val="FFFFFF"/>
        </a:lt1>
        <a:dk2>
          <a:srgbClr val="2064A2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2166A5"/>
        </a:dk1>
        <a:lt1>
          <a:srgbClr val="FFFFFF"/>
        </a:lt1>
        <a:dk2>
          <a:srgbClr val="2064A2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Presentation 1">
    <a:dk1>
      <a:srgbClr val="2166A5"/>
    </a:dk1>
    <a:lt1>
      <a:srgbClr val="FFFFFF"/>
    </a:lt1>
    <a:dk2>
      <a:srgbClr val="2064A2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321</Words>
  <Application>Microsoft Office PowerPoint</Application>
  <PresentationFormat>Apresentação na tela (4:3)</PresentationFormat>
  <Paragraphs>351</Paragraphs>
  <Slides>68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76" baseType="lpstr">
      <vt:lpstr>SimSun</vt:lpstr>
      <vt:lpstr>Arial</vt:lpstr>
      <vt:lpstr>Calibri</vt:lpstr>
      <vt:lpstr>Times New Roman</vt:lpstr>
      <vt:lpstr>Verdana</vt:lpstr>
      <vt:lpstr>Wingdings</vt:lpstr>
      <vt:lpstr>Presentation</vt:lpstr>
      <vt:lpstr>Paint.Picture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Marilene Rocha</dc:creator>
  <cp:keywords/>
  <dc:description/>
  <cp:lastModifiedBy>Usuario</cp:lastModifiedBy>
  <cp:revision>2</cp:revision>
  <dcterms:created xsi:type="dcterms:W3CDTF">2020-03-10T10:45:06Z</dcterms:created>
  <dcterms:modified xsi:type="dcterms:W3CDTF">2020-03-13T19:16:45Z</dcterms:modified>
</cp:coreProperties>
</file>